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8" r:id="rId4"/>
  </p:sldMasterIdLst>
  <p:notesMasterIdLst>
    <p:notesMasterId r:id="rId34"/>
  </p:notesMasterIdLst>
  <p:sldIdLst>
    <p:sldId id="335" r:id="rId5"/>
    <p:sldId id="387" r:id="rId6"/>
    <p:sldId id="375" r:id="rId7"/>
    <p:sldId id="389" r:id="rId8"/>
    <p:sldId id="390" r:id="rId9"/>
    <p:sldId id="392" r:id="rId10"/>
    <p:sldId id="393" r:id="rId11"/>
    <p:sldId id="378" r:id="rId12"/>
    <p:sldId id="377" r:id="rId13"/>
    <p:sldId id="404" r:id="rId14"/>
    <p:sldId id="395" r:id="rId15"/>
    <p:sldId id="397" r:id="rId16"/>
    <p:sldId id="396" r:id="rId17"/>
    <p:sldId id="398" r:id="rId18"/>
    <p:sldId id="399" r:id="rId19"/>
    <p:sldId id="394" r:id="rId20"/>
    <p:sldId id="400" r:id="rId21"/>
    <p:sldId id="401" r:id="rId22"/>
    <p:sldId id="402" r:id="rId23"/>
    <p:sldId id="403" r:id="rId24"/>
    <p:sldId id="406" r:id="rId25"/>
    <p:sldId id="408" r:id="rId26"/>
    <p:sldId id="409" r:id="rId27"/>
    <p:sldId id="410" r:id="rId28"/>
    <p:sldId id="411" r:id="rId29"/>
    <p:sldId id="412" r:id="rId30"/>
    <p:sldId id="413" r:id="rId31"/>
    <p:sldId id="414" r:id="rId32"/>
    <p:sldId id="350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672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athan Smith" initials="NS" lastIdx="6" clrIdx="0">
    <p:extLst>
      <p:ext uri="{19B8F6BF-5375-455C-9EA6-DF929625EA0E}">
        <p15:presenceInfo xmlns:p15="http://schemas.microsoft.com/office/powerpoint/2012/main" userId="f0425a0d9f426aba" providerId="Windows Live"/>
      </p:ext>
    </p:extLst>
  </p:cmAuthor>
  <p:cmAuthor id="2" name="nwraysmith@gmail.com" initials="nw" lastIdx="2" clrIdx="1">
    <p:extLst>
      <p:ext uri="{19B8F6BF-5375-455C-9EA6-DF929625EA0E}">
        <p15:presenceInfo xmlns:p15="http://schemas.microsoft.com/office/powerpoint/2012/main" userId="S::urn:spo:guest#nwraysmith@gmail.com::" providerId="AD"/>
      </p:ext>
    </p:extLst>
  </p:cmAuthor>
  <p:cmAuthor id="3" name="ryan.koenig@hotmail.ca" initials="ry" lastIdx="2" clrIdx="2">
    <p:extLst>
      <p:ext uri="{19B8F6BF-5375-455C-9EA6-DF929625EA0E}">
        <p15:presenceInfo xmlns:p15="http://schemas.microsoft.com/office/powerpoint/2012/main" userId="S::urn:spo:guest#ryan.koenig@hotmail.ca::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367A509-E389-85C6-F34C-9B313E74CDE3}" v="4" dt="2021-05-07T22:54:49.693"/>
    <p1510:client id="{95E8DA12-4F19-6B80-7566-8C24B47FD671}" v="8" dt="2021-05-08T15:55:00.582"/>
    <p1510:client id="{B7EEC59F-6085-0000-A4B1-1133A1048F00}" v="5" dt="2021-05-08T16:11:15.37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63"/>
  </p:normalViewPr>
  <p:slideViewPr>
    <p:cSldViewPr snapToGrid="0">
      <p:cViewPr varScale="1">
        <p:scale>
          <a:sx n="108" d="100"/>
          <a:sy n="108" d="100"/>
        </p:scale>
        <p:origin x="678" y="108"/>
      </p:cViewPr>
      <p:guideLst>
        <p:guide orient="horz" pos="3672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bleStyles" Target="tableStyles.xml"/><Relationship Id="rId21" Type="http://schemas.openxmlformats.org/officeDocument/2006/relationships/slide" Target="slides/slide17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commentAuthors" Target="commentAuthor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wraysmith@gmail.com" userId="S::urn:spo:guest#nwraysmith@gmail.com::" providerId="AD" clId="Web-{8367A509-E389-85C6-F34C-9B313E74CDE3}"/>
    <pc:docChg chg="">
      <pc:chgData name="nwraysmith@gmail.com" userId="S::urn:spo:guest#nwraysmith@gmail.com::" providerId="AD" clId="Web-{8367A509-E389-85C6-F34C-9B313E74CDE3}" dt="2021-05-07T22:54:49.693" v="3"/>
      <pc:docMkLst>
        <pc:docMk/>
      </pc:docMkLst>
      <pc:sldChg chg="addCm modCm">
        <pc:chgData name="nwraysmith@gmail.com" userId="S::urn:spo:guest#nwraysmith@gmail.com::" providerId="AD" clId="Web-{8367A509-E389-85C6-F34C-9B313E74CDE3}" dt="2021-05-07T22:54:49.693" v="3"/>
        <pc:sldMkLst>
          <pc:docMk/>
          <pc:sldMk cId="1341168471" sldId="385"/>
        </pc:sldMkLst>
      </pc:sldChg>
      <pc:sldChg chg="addCm modCm">
        <pc:chgData name="nwraysmith@gmail.com" userId="S::urn:spo:guest#nwraysmith@gmail.com::" providerId="AD" clId="Web-{8367A509-E389-85C6-F34C-9B313E74CDE3}" dt="2021-05-07T22:54:38.615" v="1"/>
        <pc:sldMkLst>
          <pc:docMk/>
          <pc:sldMk cId="3563375699" sldId="386"/>
        </pc:sldMkLst>
      </pc:sldChg>
    </pc:docChg>
  </pc:docChgLst>
  <pc:docChgLst>
    <pc:chgData name="nwraysmith@gmail.com" userId="S::urn:spo:guest#nwraysmith@gmail.com::" providerId="AD" clId="Web-{B7EEC59F-6085-0000-A4B1-1133A1048F00}"/>
    <pc:docChg chg="modSld">
      <pc:chgData name="nwraysmith@gmail.com" userId="S::urn:spo:guest#nwraysmith@gmail.com::" providerId="AD" clId="Web-{B7EEC59F-6085-0000-A4B1-1133A1048F00}" dt="2021-05-08T16:11:15.378" v="3"/>
      <pc:docMkLst>
        <pc:docMk/>
      </pc:docMkLst>
      <pc:sldChg chg="delCm">
        <pc:chgData name="nwraysmith@gmail.com" userId="S::urn:spo:guest#nwraysmith@gmail.com::" providerId="AD" clId="Web-{B7EEC59F-6085-0000-A4B1-1133A1048F00}" dt="2021-05-08T16:11:15.378" v="3"/>
        <pc:sldMkLst>
          <pc:docMk/>
          <pc:sldMk cId="1341168471" sldId="385"/>
        </pc:sldMkLst>
      </pc:sldChg>
      <pc:sldChg chg="modSp delCm">
        <pc:chgData name="nwraysmith@gmail.com" userId="S::urn:spo:guest#nwraysmith@gmail.com::" providerId="AD" clId="Web-{B7EEC59F-6085-0000-A4B1-1133A1048F00}" dt="2021-05-08T16:11:06.956" v="2"/>
        <pc:sldMkLst>
          <pc:docMk/>
          <pc:sldMk cId="3563375699" sldId="386"/>
        </pc:sldMkLst>
        <pc:spChg chg="mod">
          <ac:chgData name="nwraysmith@gmail.com" userId="S::urn:spo:guest#nwraysmith@gmail.com::" providerId="AD" clId="Web-{B7EEC59F-6085-0000-A4B1-1133A1048F00}" dt="2021-05-08T16:10:43.487" v="1" actId="20577"/>
          <ac:spMkLst>
            <pc:docMk/>
            <pc:sldMk cId="3563375699" sldId="386"/>
            <ac:spMk id="7" creationId="{11EF0A06-755C-46C8-8507-EBB7658BAA1C}"/>
          </ac:spMkLst>
        </pc:spChg>
      </pc:sldChg>
    </pc:docChg>
  </pc:docChgLst>
  <pc:docChgLst>
    <pc:chgData name="ryan.koenig@hotmail.ca" userId="S::urn:spo:guest#ryan.koenig@hotmail.ca::" providerId="AD" clId="Web-{95E8DA12-4F19-6B80-7566-8C24B47FD671}"/>
    <pc:docChg chg="modSld">
      <pc:chgData name="ryan.koenig@hotmail.ca" userId="S::urn:spo:guest#ryan.koenig@hotmail.ca::" providerId="AD" clId="Web-{95E8DA12-4F19-6B80-7566-8C24B47FD671}" dt="2021-05-08T15:55:00.582" v="4"/>
      <pc:docMkLst>
        <pc:docMk/>
      </pc:docMkLst>
      <pc:sldChg chg="modSp addCm">
        <pc:chgData name="ryan.koenig@hotmail.ca" userId="S::urn:spo:guest#ryan.koenig@hotmail.ca::" providerId="AD" clId="Web-{95E8DA12-4F19-6B80-7566-8C24B47FD671}" dt="2021-05-08T15:55:00.582" v="4"/>
        <pc:sldMkLst>
          <pc:docMk/>
          <pc:sldMk cId="1341168471" sldId="385"/>
        </pc:sldMkLst>
        <pc:picChg chg="mod">
          <ac:chgData name="ryan.koenig@hotmail.ca" userId="S::urn:spo:guest#ryan.koenig@hotmail.ca::" providerId="AD" clId="Web-{95E8DA12-4F19-6B80-7566-8C24B47FD671}" dt="2021-05-08T15:52:09.223" v="1"/>
          <ac:picMkLst>
            <pc:docMk/>
            <pc:sldMk cId="1341168471" sldId="385"/>
            <ac:picMk id="1028" creationId="{E7B6A25F-7199-48F7-B773-A0C425DB4D47}"/>
          </ac:picMkLst>
        </pc:picChg>
      </pc:sldChg>
      <pc:sldChg chg="modSp addCm">
        <pc:chgData name="ryan.koenig@hotmail.ca" userId="S::urn:spo:guest#ryan.koenig@hotmail.ca::" providerId="AD" clId="Web-{95E8DA12-4F19-6B80-7566-8C24B47FD671}" dt="2021-05-08T15:54:54.394" v="3"/>
        <pc:sldMkLst>
          <pc:docMk/>
          <pc:sldMk cId="3563375699" sldId="386"/>
        </pc:sldMkLst>
        <pc:picChg chg="mod">
          <ac:chgData name="ryan.koenig@hotmail.ca" userId="S::urn:spo:guest#ryan.koenig@hotmail.ca::" providerId="AD" clId="Web-{95E8DA12-4F19-6B80-7566-8C24B47FD671}" dt="2021-05-08T15:54:22.957" v="2"/>
          <ac:picMkLst>
            <pc:docMk/>
            <pc:sldMk cId="3563375699" sldId="386"/>
            <ac:picMk id="1028" creationId="{E7B6A25F-7199-48F7-B773-A0C425DB4D47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E7A52F-9D89-7442-A8E9-48D1527B5F6B}" type="datetimeFigureOut">
              <a:rPr lang="en-US" smtClean="0"/>
              <a:t>5/17/2021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9C7E07-3C67-C64C-8DA0-0404F63039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5283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6787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E31DFB3-42E8-9540-92FB-4AE3F4203F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>
            <a:off x="0" y="1"/>
            <a:ext cx="11953875" cy="63055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13C1B90-0A14-7B4B-B05B-357A6A88291E}"/>
              </a:ext>
            </a:extLst>
          </p:cNvPr>
          <p:cNvCxnSpPr>
            <a:cxnSpLocks/>
          </p:cNvCxnSpPr>
          <p:nvPr userDrawn="1"/>
        </p:nvCxnSpPr>
        <p:spPr>
          <a:xfrm>
            <a:off x="1036261" y="4159793"/>
            <a:ext cx="10122586" cy="0"/>
          </a:xfrm>
          <a:prstGeom prst="line">
            <a:avLst/>
          </a:prstGeom>
          <a:ln w="1270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90097E88-8912-8A4F-9D00-BDA132434FE4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033153" y="4728131"/>
            <a:ext cx="7806047" cy="28116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58E2CE6-6A25-40B9-BD31-82C750738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6313" y="1656344"/>
            <a:ext cx="7805737" cy="2113466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271085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91C010F4-E1E5-354F-9B4A-6253D3DC2F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36641" y="3044590"/>
            <a:ext cx="4868860" cy="1942138"/>
          </a:xfrm>
          <a:prstGeom prst="rect">
            <a:avLst/>
          </a:prstGeom>
        </p:spPr>
        <p:txBody>
          <a:bodyPr lIns="0" tIns="0" rIns="0" bIns="0" anchor="t" anchorCtr="0"/>
          <a:lstStyle>
            <a:lvl1pPr marL="285750" indent="-285750">
              <a:buFont typeface="Wingdings" pitchFamily="2" charset="2"/>
              <a:buChar char="§"/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C2F7C8C0-EB32-3C44-930E-DE05403C543A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6285649" y="3044590"/>
            <a:ext cx="4868860" cy="1942138"/>
          </a:xfrm>
          <a:prstGeom prst="rect">
            <a:avLst/>
          </a:prstGeom>
        </p:spPr>
        <p:txBody>
          <a:bodyPr lIns="0" tIns="0" rIns="0" bIns="0" anchor="t" anchorCtr="0"/>
          <a:lstStyle>
            <a:lvl1pPr marL="285750" indent="-285750">
              <a:buFont typeface="Wingdings" pitchFamily="2" charset="2"/>
              <a:buChar char="§"/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E06473F2-000A-7C44-9048-A0C0D4B652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999068"/>
            <a:ext cx="7810500" cy="645284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6A0597E-7AE3-F242-9DDF-F678A5E11458}"/>
              </a:ext>
            </a:extLst>
          </p:cNvPr>
          <p:cNvCxnSpPr>
            <a:cxnSpLocks/>
          </p:cNvCxnSpPr>
          <p:nvPr userDrawn="1"/>
        </p:nvCxnSpPr>
        <p:spPr>
          <a:xfrm>
            <a:off x="1033153" y="1871272"/>
            <a:ext cx="10125694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EAB7162A-656B-3447-976F-951853C325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41616" y="2328554"/>
            <a:ext cx="4963884" cy="645284"/>
          </a:xfrm>
          <a:prstGeom prst="rect">
            <a:avLst/>
          </a:prstGeom>
        </p:spPr>
        <p:txBody>
          <a:bodyPr/>
          <a:lstStyle>
            <a:lvl1pPr>
              <a:buNone/>
              <a:defRPr sz="18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C8B98E47-9A5A-E54C-A093-86D516AAD0F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58199" y="2328554"/>
            <a:ext cx="4868860" cy="645284"/>
          </a:xfrm>
          <a:prstGeom prst="rect">
            <a:avLst/>
          </a:prstGeom>
        </p:spPr>
        <p:txBody>
          <a:bodyPr/>
          <a:lstStyle>
            <a:lvl1pPr>
              <a:buNone/>
              <a:defRPr sz="18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E274C5-9C2D-4A46-AEAE-9DBE1C417477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r>
              <a:rPr lang="en-US"/>
              <a:t>September 3, 20XX 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419017-8DD9-4B28-B0F1-E82FFB8C1DFB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Annual Review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0BFF08-A844-4449-9EC2-5B6B6C2D62AF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7782931A-7D25-4B4B-9464-57AE418934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6754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648">
          <p15:clr>
            <a:srgbClr val="FBAE40"/>
          </p15:clr>
        </p15:guide>
        <p15:guide id="4" orient="horz" pos="1152" userDrawn="1">
          <p15:clr>
            <a:srgbClr val="FBAE40"/>
          </p15:clr>
        </p15:guide>
        <p15:guide id="5" orient="horz" pos="14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2476683E-62F2-7746-A136-3A729C70D8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36641" y="3052691"/>
            <a:ext cx="3078159" cy="1942138"/>
          </a:xfrm>
          <a:prstGeom prst="rect">
            <a:avLst/>
          </a:prstGeom>
        </p:spPr>
        <p:txBody>
          <a:bodyPr lIns="0" tIns="0" rIns="0" bIns="0" anchor="t" anchorCtr="0"/>
          <a:lstStyle>
            <a:lvl1pPr marL="285750" indent="-285750">
              <a:buFont typeface="Wingdings" pitchFamily="2" charset="2"/>
              <a:buChar char="§"/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5EF5BDE3-656A-414E-BE18-702CA738A9D2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8039099" y="3044590"/>
            <a:ext cx="3115409" cy="1942138"/>
          </a:xfrm>
          <a:prstGeom prst="rect">
            <a:avLst/>
          </a:prstGeom>
        </p:spPr>
        <p:txBody>
          <a:bodyPr lIns="0" tIns="0" rIns="0" bIns="0" anchor="t" anchorCtr="0"/>
          <a:lstStyle>
            <a:lvl1pPr marL="285750" indent="-285750">
              <a:buFont typeface="Wingdings" pitchFamily="2" charset="2"/>
              <a:buChar char="§"/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0EAADDF0-090D-2C4F-BE2D-160C2C550298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539760" y="3044590"/>
            <a:ext cx="3115409" cy="1942138"/>
          </a:xfrm>
          <a:prstGeom prst="rect">
            <a:avLst/>
          </a:prstGeom>
        </p:spPr>
        <p:txBody>
          <a:bodyPr lIns="0" tIns="0" rIns="0" bIns="0" anchor="t" anchorCtr="0"/>
          <a:lstStyle>
            <a:lvl1pPr marL="285750" indent="-285750">
              <a:buFont typeface="Wingdings" pitchFamily="2" charset="2"/>
              <a:buChar char="§"/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3E0EAFBC-DE77-7648-95EC-91DDA529FA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999068"/>
            <a:ext cx="7810500" cy="645284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2A16A97-402E-8040-9B48-1B6ED23ABC4F}"/>
              </a:ext>
            </a:extLst>
          </p:cNvPr>
          <p:cNvCxnSpPr>
            <a:cxnSpLocks/>
          </p:cNvCxnSpPr>
          <p:nvPr userDrawn="1"/>
        </p:nvCxnSpPr>
        <p:spPr>
          <a:xfrm>
            <a:off x="1033153" y="1871272"/>
            <a:ext cx="10125694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B4BD319C-69C3-3D46-977C-F80FD35E3C6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41616" y="2328554"/>
            <a:ext cx="3173184" cy="645284"/>
          </a:xfrm>
          <a:prstGeom prst="rect">
            <a:avLst/>
          </a:prstGeom>
        </p:spPr>
        <p:txBody>
          <a:bodyPr/>
          <a:lstStyle>
            <a:lvl1pPr>
              <a:buNone/>
              <a:defRPr sz="1800" b="1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4F6FB95E-AD0D-3843-8241-AB907F5915C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466252" y="2328554"/>
            <a:ext cx="3115409" cy="645284"/>
          </a:xfrm>
          <a:prstGeom prst="rect">
            <a:avLst/>
          </a:prstGeom>
        </p:spPr>
        <p:txBody>
          <a:bodyPr/>
          <a:lstStyle>
            <a:lvl1pPr>
              <a:buNone/>
              <a:defRPr sz="1800" b="1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CC85BB87-C622-304F-9F58-8716188AA54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933114" y="2328554"/>
            <a:ext cx="3115409" cy="645284"/>
          </a:xfrm>
          <a:prstGeom prst="rect">
            <a:avLst/>
          </a:prstGeom>
        </p:spPr>
        <p:txBody>
          <a:bodyPr/>
          <a:lstStyle>
            <a:lvl1pPr>
              <a:buNone/>
              <a:defRPr sz="1800" b="1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C6B0B5-56D6-429D-BC3A-5E501EDADA88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en-US"/>
              <a:t>September 3, 20XX 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88DFE9-DB89-4EB9-9FB1-D484EC0C1B58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Annual Review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0C09F4-4087-4A1E-B8B8-85A748DC9014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7782931A-7D25-4B4B-9464-57AE418934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9806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648">
          <p15:clr>
            <a:srgbClr val="FBAE40"/>
          </p15:clr>
        </p15:guide>
        <p15:guide id="4" orient="horz" pos="1152" userDrawn="1">
          <p15:clr>
            <a:srgbClr val="FBAE40"/>
          </p15:clr>
        </p15:guide>
        <p15:guide id="5" orient="horz" pos="180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5D6FA74B-53F8-584F-85D3-47FB14D40E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999068"/>
            <a:ext cx="7810500" cy="645284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C152369-C198-1E48-8F65-F6AC0534DFF6}"/>
              </a:ext>
            </a:extLst>
          </p:cNvPr>
          <p:cNvCxnSpPr>
            <a:cxnSpLocks/>
          </p:cNvCxnSpPr>
          <p:nvPr userDrawn="1"/>
        </p:nvCxnSpPr>
        <p:spPr>
          <a:xfrm>
            <a:off x="1033153" y="1871272"/>
            <a:ext cx="10125694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8921E4-02B0-3748-9844-933F710058F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28700" y="2321923"/>
            <a:ext cx="4876800" cy="3825952"/>
          </a:xfrm>
          <a:prstGeom prst="rect">
            <a:avLst/>
          </a:prstGeom>
        </p:spPr>
        <p:txBody>
          <a:bodyPr/>
          <a:lstStyle>
            <a:lvl1pPr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43048678-0BD6-C448-8690-BD61FC60950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48400" y="2286000"/>
            <a:ext cx="4876800" cy="2746375"/>
          </a:xfrm>
          <a:prstGeom prst="rect">
            <a:avLst/>
          </a:prstGeom>
        </p:spPr>
        <p:txBody>
          <a:bodyPr/>
          <a:lstStyle>
            <a:lvl1pPr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AC8134C-ADB9-4E1C-97DD-12E5DE2C7753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September 3, 20XX 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A0C24D-14BB-46C9-A4C2-DB15E4FB9B2B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Annual Review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33D085-5F13-41E2-9C46-08E3E2846CC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7782931A-7D25-4B4B-9464-57AE418934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8897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648">
          <p15:clr>
            <a:srgbClr val="FBAE40"/>
          </p15:clr>
        </p15:guide>
        <p15:guide id="4" orient="horz" pos="1152" userDrawn="1">
          <p15:clr>
            <a:srgbClr val="FBAE40"/>
          </p15:clr>
        </p15:guide>
        <p15:guide id="5" orient="horz" pos="144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>
            <a:extLst>
              <a:ext uri="{FF2B5EF4-FFF2-40B4-BE49-F238E27FC236}">
                <a16:creationId xmlns:a16="http://schemas.microsoft.com/office/drawing/2014/main" id="{B35C0DBA-B958-984A-8540-551D3604D6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7107" y="999068"/>
            <a:ext cx="4876800" cy="645284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0C9ECF50-A899-D84A-8DA7-545D7B1945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57107" y="2286003"/>
            <a:ext cx="4876800" cy="233272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8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C23E260-2F88-C54F-893E-80966D14934A}"/>
              </a:ext>
            </a:extLst>
          </p:cNvPr>
          <p:cNvCxnSpPr>
            <a:cxnSpLocks/>
          </p:cNvCxnSpPr>
          <p:nvPr userDrawn="1"/>
        </p:nvCxnSpPr>
        <p:spPr>
          <a:xfrm>
            <a:off x="6261560" y="1869925"/>
            <a:ext cx="4872347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141785DC-164D-344A-8D61-85C59CABECC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990600"/>
            <a:ext cx="4837176" cy="48371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9" name="Content Placeholder 13">
            <a:extLst>
              <a:ext uri="{FF2B5EF4-FFF2-40B4-BE49-F238E27FC236}">
                <a16:creationId xmlns:a16="http://schemas.microsoft.com/office/drawing/2014/main" id="{8B57D363-927D-CE43-AD8A-2F5E6CC59E9F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257107" y="4659581"/>
            <a:ext cx="4876800" cy="543031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DB2FDBC3-20E9-45B6-850D-2F34EA22D1B8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r>
              <a:rPr lang="en-US"/>
              <a:t>September 3, 20XX 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C17A152-7FD0-42FA-9937-8667D4B7515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Annual Review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687AABD-BCAB-4325-8510-954CAAD92A9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782931A-7D25-4B4B-9464-57AE418934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5415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648">
          <p15:clr>
            <a:srgbClr val="FBAE40"/>
          </p15:clr>
        </p15:guide>
        <p15:guide id="4" orient="horz" pos="1152" userDrawn="1">
          <p15:clr>
            <a:srgbClr val="FBAE40"/>
          </p15:clr>
        </p15:guide>
        <p15:guide id="5" orient="horz" pos="14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7687ADE-BAA9-634F-96B8-ACF4EE9BDF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>
            <a:off x="0" y="-6836"/>
            <a:ext cx="11906250" cy="62171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FC26CF-26CC-354C-BB60-AD3E01D575E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28700" y="2286000"/>
            <a:ext cx="7810499" cy="290453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2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BEC4E73-6A9F-2F46-89D1-559CE56C12BE}"/>
              </a:ext>
            </a:extLst>
          </p:cNvPr>
          <p:cNvCxnSpPr>
            <a:cxnSpLocks/>
          </p:cNvCxnSpPr>
          <p:nvPr userDrawn="1"/>
        </p:nvCxnSpPr>
        <p:spPr>
          <a:xfrm>
            <a:off x="1033153" y="1871272"/>
            <a:ext cx="10125694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itle 1">
            <a:extLst>
              <a:ext uri="{FF2B5EF4-FFF2-40B4-BE49-F238E27FC236}">
                <a16:creationId xmlns:a16="http://schemas.microsoft.com/office/drawing/2014/main" id="{88BFD865-74BB-5B40-8DA8-7D7B921A75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999068"/>
            <a:ext cx="7810500" cy="645284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5A4B708A-874B-4F75-A235-6908EB43FA8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/>
              <a:t>September 3, 20XX </a:t>
            </a:r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71D589B3-67A1-4B39-9EEF-2FB7AB10ECE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Annual Review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F5D91E6B-55B5-4092-AD3B-F7E1FD00459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782931A-7D25-4B4B-9464-57AE418934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6312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648">
          <p15:clr>
            <a:srgbClr val="FBAE40"/>
          </p15:clr>
        </p15:guide>
        <p15:guide id="4" orient="horz" pos="1152" userDrawn="1">
          <p15:clr>
            <a:srgbClr val="FBAE40"/>
          </p15:clr>
        </p15:guide>
        <p15:guide id="5" orient="horz" pos="14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>
            <a:extLst>
              <a:ext uri="{FF2B5EF4-FFF2-40B4-BE49-F238E27FC236}">
                <a16:creationId xmlns:a16="http://schemas.microsoft.com/office/drawing/2014/main" id="{B35C0DBA-B958-984A-8540-551D3604D6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999068"/>
            <a:ext cx="4876800" cy="645284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0C9ECF50-A899-D84A-8DA7-545D7B1945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8700" y="2286003"/>
            <a:ext cx="4876800" cy="356869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8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C23E260-2F88-C54F-893E-80966D14934A}"/>
              </a:ext>
            </a:extLst>
          </p:cNvPr>
          <p:cNvCxnSpPr>
            <a:cxnSpLocks/>
          </p:cNvCxnSpPr>
          <p:nvPr userDrawn="1"/>
        </p:nvCxnSpPr>
        <p:spPr>
          <a:xfrm>
            <a:off x="1033153" y="1869925"/>
            <a:ext cx="10460347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141785DC-164D-344A-8D61-85C59CABECC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354824" y="990600"/>
            <a:ext cx="4837176" cy="48371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AE1D3B9-B2D1-4927-BE44-8408FBD84C0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/>
              <a:t>September 3, 20XX 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7447116-BCE7-456E-88B8-96ADC76E5FC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Annual Review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3B6347-A35F-4216-9988-7393E598E12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782931A-7D25-4B4B-9464-57AE418934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0165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648">
          <p15:clr>
            <a:srgbClr val="FBAE40"/>
          </p15:clr>
        </p15:guide>
        <p15:guide id="4" orient="horz" pos="1152" userDrawn="1">
          <p15:clr>
            <a:srgbClr val="FBAE40"/>
          </p15:clr>
        </p15:guide>
        <p15:guide id="5" orient="horz" pos="14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FD808B2-C5CA-FE45-B556-461D856BF7A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425CA9F-967F-1545-8E32-09F4DB0F04F6}"/>
              </a:ext>
            </a:extLst>
          </p:cNvPr>
          <p:cNvCxnSpPr>
            <a:cxnSpLocks/>
          </p:cNvCxnSpPr>
          <p:nvPr userDrawn="1"/>
        </p:nvCxnSpPr>
        <p:spPr>
          <a:xfrm flipV="1">
            <a:off x="1044475" y="1862667"/>
            <a:ext cx="10103049" cy="867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itle 1">
            <a:extLst>
              <a:ext uri="{FF2B5EF4-FFF2-40B4-BE49-F238E27FC236}">
                <a16:creationId xmlns:a16="http://schemas.microsoft.com/office/drawing/2014/main" id="{69DD4EBD-237B-7245-A9C2-A37674E23E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999068"/>
            <a:ext cx="7810500" cy="645284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815779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648">
          <p15:clr>
            <a:srgbClr val="FBAE40"/>
          </p15:clr>
        </p15:guide>
        <p15:guide id="4" orient="horz" pos="1152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BBA6D65B-10A2-D743-9FFA-D14B8696F3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>
            <a:off x="0" y="-6836"/>
            <a:ext cx="11158847" cy="582484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en-US"/>
          </a:p>
        </p:txBody>
      </p:sp>
      <p:sp>
        <p:nvSpPr>
          <p:cNvPr id="10" name="Chart Placeholder 3">
            <a:extLst>
              <a:ext uri="{FF2B5EF4-FFF2-40B4-BE49-F238E27FC236}">
                <a16:creationId xmlns:a16="http://schemas.microsoft.com/office/drawing/2014/main" id="{FCB9F5CF-0F1D-284B-B997-AC308FED47B9}"/>
              </a:ext>
            </a:extLst>
          </p:cNvPr>
          <p:cNvSpPr>
            <a:spLocks noGrp="1"/>
          </p:cNvSpPr>
          <p:nvPr>
            <p:ph type="chart" sz="quarter" idx="11"/>
          </p:nvPr>
        </p:nvSpPr>
        <p:spPr>
          <a:xfrm>
            <a:off x="951345" y="2286000"/>
            <a:ext cx="9145155" cy="316492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chart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A5652B48-7CDD-5645-B29B-54727CA5FF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999068"/>
            <a:ext cx="7810500" cy="645284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C0F4C76-2690-7448-8D03-9692C2BB1016}"/>
              </a:ext>
            </a:extLst>
          </p:cNvPr>
          <p:cNvCxnSpPr>
            <a:cxnSpLocks/>
          </p:cNvCxnSpPr>
          <p:nvPr userDrawn="1"/>
        </p:nvCxnSpPr>
        <p:spPr>
          <a:xfrm>
            <a:off x="1033153" y="1871272"/>
            <a:ext cx="10125694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1C09B5-CD25-4B65-9120-D8EBD79ABC86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September 3, 20XX 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6281DE-BBF4-4AA1-B110-DC418232A01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Annual Review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39333A-6926-414D-9C9D-B62395A38A8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7782931A-7D25-4B4B-9464-57AE418934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9658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648">
          <p15:clr>
            <a:srgbClr val="FBAE40"/>
          </p15:clr>
        </p15:guide>
        <p15:guide id="4" orient="horz" pos="1152" userDrawn="1">
          <p15:clr>
            <a:srgbClr val="FBAE40"/>
          </p15:clr>
        </p15:guide>
        <p15:guide id="5" orient="horz" pos="1440" userDrawn="1">
          <p15:clr>
            <a:srgbClr val="FBAE40"/>
          </p15:clr>
        </p15:guide>
        <p15:guide id="6" pos="636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1855E5B9-5A63-2D46-8653-3FD1F538F5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>
            <a:off x="0" y="4453"/>
            <a:ext cx="11158847" cy="582484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en-US"/>
          </a:p>
        </p:txBody>
      </p:sp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03FB492B-801F-1741-BD1B-89F9C6BFF0EC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1028700" y="2423161"/>
            <a:ext cx="9067800" cy="222740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table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774545B3-0290-D848-BDB5-811BC52BD4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999068"/>
            <a:ext cx="10096500" cy="645284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3709460-09E4-854A-889B-491A934DE40F}"/>
              </a:ext>
            </a:extLst>
          </p:cNvPr>
          <p:cNvCxnSpPr>
            <a:cxnSpLocks/>
          </p:cNvCxnSpPr>
          <p:nvPr userDrawn="1"/>
        </p:nvCxnSpPr>
        <p:spPr>
          <a:xfrm>
            <a:off x="1033153" y="1871272"/>
            <a:ext cx="10125694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0F749A19-BE29-4599-ABBE-E7C61FF9EE3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/>
              <a:t>September 3, 20XX 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8F30C11-6611-47E2-9CF7-8EE77F4CD10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Annual Review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AF710E8-4CE9-4D79-8121-DD559D321EC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782931A-7D25-4B4B-9464-57AE418934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5033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648">
          <p15:clr>
            <a:srgbClr val="FBAE40"/>
          </p15:clr>
        </p15:guide>
        <p15:guide id="4" orient="horz" pos="1152" userDrawn="1">
          <p15:clr>
            <a:srgbClr val="FBAE40"/>
          </p15:clr>
        </p15:guide>
        <p15:guide id="5" orient="horz" pos="1440" userDrawn="1">
          <p15:clr>
            <a:srgbClr val="FBAE40"/>
          </p15:clr>
        </p15:guide>
        <p15:guide id="6" pos="636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6A99595-F780-594B-8C36-E4E5AF5E1C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>
            <a:off x="0" y="-6836"/>
            <a:ext cx="11158847" cy="582484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4AFB169-81B7-454B-BE19-407333C86F3B}"/>
              </a:ext>
            </a:extLst>
          </p:cNvPr>
          <p:cNvCxnSpPr>
            <a:cxnSpLocks/>
          </p:cNvCxnSpPr>
          <p:nvPr userDrawn="1"/>
        </p:nvCxnSpPr>
        <p:spPr>
          <a:xfrm>
            <a:off x="2184935" y="1874704"/>
            <a:ext cx="8973912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FC26CF-26CC-354C-BB60-AD3E01D575E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28700" y="2304344"/>
            <a:ext cx="7810500" cy="298926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50000"/>
              </a:lnSpc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A06611-233D-45FA-A146-AB9D4F4A78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1525" y="978781"/>
            <a:ext cx="1589372" cy="1325563"/>
          </a:xfrm>
          <a:prstGeom prst="rect">
            <a:avLst/>
          </a:prstGeom>
        </p:spPr>
        <p:txBody>
          <a:bodyPr/>
          <a:lstStyle>
            <a:lvl1pPr>
              <a:defRPr sz="20000"/>
            </a:lvl1pPr>
          </a:lstStyle>
          <a:p>
            <a:r>
              <a:rPr lang="en-US"/>
              <a:t>“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94887C6-2D97-4388-AA65-CEEA6591BFB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/>
              <a:t>September 3, 20XX 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3F84EFA-1D77-40D3-B5AC-6652DC26F0E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Annual Review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13CA07C-1BC2-4B16-8557-27C373CFCE9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782931A-7D25-4B4B-9464-57AE418934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1445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648">
          <p15:clr>
            <a:srgbClr val="FBAE40"/>
          </p15:clr>
        </p15:guide>
        <p15:guide id="4" orient="horz" pos="1152" userDrawn="1">
          <p15:clr>
            <a:srgbClr val="FBAE40"/>
          </p15:clr>
        </p15:guide>
        <p15:guide id="5" orient="horz" pos="14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FAD8BFA-14F6-F54A-AB64-29F9F7616A7D}"/>
              </a:ext>
            </a:extLst>
          </p:cNvPr>
          <p:cNvCxnSpPr>
            <a:cxnSpLocks/>
          </p:cNvCxnSpPr>
          <p:nvPr userDrawn="1"/>
        </p:nvCxnSpPr>
        <p:spPr>
          <a:xfrm>
            <a:off x="1033153" y="1874640"/>
            <a:ext cx="10125694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5B9E731-6B9B-024E-9360-F9F34CC6638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28700" y="4313437"/>
            <a:ext cx="1828800" cy="40122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800" b="1"/>
            </a:lvl1pPr>
            <a:lvl2pPr marL="457200" indent="0">
              <a:buNone/>
              <a:defRPr sz="1600"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FD3D9C96-2F42-E545-BD97-AC8568E2F49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28700" y="4752757"/>
            <a:ext cx="1828800" cy="5524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0"/>
            </a:lvl1pPr>
            <a:lvl2pPr marL="457200" indent="0">
              <a:buNone/>
              <a:defRPr sz="1600"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892AA37C-BA0F-9C4F-B098-EDFE391C47D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784600" y="4332486"/>
            <a:ext cx="1828800" cy="40122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800" b="1"/>
            </a:lvl1pPr>
            <a:lvl2pPr marL="457200" indent="0">
              <a:buNone/>
              <a:defRPr sz="1600"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EEAAAC92-F1DA-6847-8D56-1ACCD5E3B0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784600" y="4752757"/>
            <a:ext cx="1828800" cy="5524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0"/>
            </a:lvl1pPr>
            <a:lvl2pPr marL="457200" indent="0">
              <a:buNone/>
              <a:defRPr sz="1600"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F4E4153D-E2B3-7D4A-8D92-FF6597B2FB5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531512" y="4313436"/>
            <a:ext cx="1828800" cy="42027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800" b="1"/>
            </a:lvl1pPr>
            <a:lvl2pPr marL="457200" indent="0">
              <a:buNone/>
              <a:defRPr sz="1600"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0D6B703A-5BF6-744F-A3D3-C65E3F8B3B6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531512" y="4752757"/>
            <a:ext cx="1828800" cy="55245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0"/>
            </a:lvl1pPr>
            <a:lvl2pPr marL="457200" indent="0">
              <a:buNone/>
              <a:defRPr sz="1600"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982A9FE5-981A-B340-B8F8-D2DB83C1960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296400" y="4332486"/>
            <a:ext cx="1828800" cy="42027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800" b="1"/>
            </a:lvl1pPr>
            <a:lvl2pPr marL="457200" indent="0">
              <a:buNone/>
              <a:defRPr sz="1600"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4">
            <a:extLst>
              <a:ext uri="{FF2B5EF4-FFF2-40B4-BE49-F238E27FC236}">
                <a16:creationId xmlns:a16="http://schemas.microsoft.com/office/drawing/2014/main" id="{594B2391-B4C8-5542-8285-39BAD874EC1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296400" y="4752757"/>
            <a:ext cx="1828800" cy="55245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0"/>
            </a:lvl1pPr>
            <a:lvl2pPr marL="457200" indent="0">
              <a:buNone/>
              <a:defRPr sz="1600"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Picture Placeholder 25">
            <a:extLst>
              <a:ext uri="{FF2B5EF4-FFF2-40B4-BE49-F238E27FC236}">
                <a16:creationId xmlns:a16="http://schemas.microsoft.com/office/drawing/2014/main" id="{A2D87BC1-884E-CD4E-BABF-B7AF4DF7869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028700" y="2308936"/>
            <a:ext cx="1828800" cy="183159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8" name="Picture Placeholder 25">
            <a:extLst>
              <a:ext uri="{FF2B5EF4-FFF2-40B4-BE49-F238E27FC236}">
                <a16:creationId xmlns:a16="http://schemas.microsoft.com/office/drawing/2014/main" id="{DB0763B3-E65F-8A47-AA7C-C9A56C50600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784600" y="2308936"/>
            <a:ext cx="1828800" cy="183159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9" name="Picture Placeholder 25">
            <a:extLst>
              <a:ext uri="{FF2B5EF4-FFF2-40B4-BE49-F238E27FC236}">
                <a16:creationId xmlns:a16="http://schemas.microsoft.com/office/drawing/2014/main" id="{1E0F47CF-6DE7-F745-B9D8-55421009AF4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540500" y="2308936"/>
            <a:ext cx="1828800" cy="183159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0" name="Picture Placeholder 25">
            <a:extLst>
              <a:ext uri="{FF2B5EF4-FFF2-40B4-BE49-F238E27FC236}">
                <a16:creationId xmlns:a16="http://schemas.microsoft.com/office/drawing/2014/main" id="{B4621956-6AB4-E346-8900-9AE2A51ADBC5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9296400" y="2314278"/>
            <a:ext cx="1828800" cy="183159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3B64062A-6292-0441-95CB-9A91F49DBA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999068"/>
            <a:ext cx="7810500" cy="645284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83883EC-FACE-4093-9976-8B0D4C8BEBCC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r>
              <a:rPr lang="en-US"/>
              <a:t>September 3, 20XX 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2611EE2-9C8D-405E-9ABF-8EFD1E1D6BB5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Annual Review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FE126EB-13BB-4830-A999-3778C11747A6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7782931A-7D25-4B4B-9464-57AE418934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9632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648" userDrawn="1">
          <p15:clr>
            <a:srgbClr val="FBAE40"/>
          </p15:clr>
        </p15:guide>
        <p15:guide id="4" orient="horz" pos="1152" userDrawn="1">
          <p15:clr>
            <a:srgbClr val="FBAE40"/>
          </p15:clr>
        </p15:guide>
        <p15:guide id="5" orient="horz" pos="1440" userDrawn="1">
          <p15:clr>
            <a:srgbClr val="FBAE40"/>
          </p15:clr>
        </p15:guide>
        <p15:guide id="8" orient="horz" pos="3072" userDrawn="1">
          <p15:clr>
            <a:srgbClr val="FBAE40"/>
          </p15:clr>
        </p15:guide>
        <p15:guide id="13" pos="6384" userDrawn="1">
          <p15:clr>
            <a:srgbClr val="FBAE40"/>
          </p15:clr>
        </p15:guide>
        <p15:guide id="14" orient="horz" pos="3216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>
            <a:extLst>
              <a:ext uri="{FF2B5EF4-FFF2-40B4-BE49-F238E27FC236}">
                <a16:creationId xmlns:a16="http://schemas.microsoft.com/office/drawing/2014/main" id="{A116A2E3-682D-BD4F-9FC9-4546B0C9A1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999068"/>
            <a:ext cx="7810500" cy="645284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D64AC08-85A6-6F44-88B4-3FAE91B70C1B}"/>
              </a:ext>
            </a:extLst>
          </p:cNvPr>
          <p:cNvCxnSpPr>
            <a:cxnSpLocks/>
          </p:cNvCxnSpPr>
          <p:nvPr userDrawn="1"/>
        </p:nvCxnSpPr>
        <p:spPr>
          <a:xfrm>
            <a:off x="1033153" y="1871272"/>
            <a:ext cx="10125694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D1056DE-470B-C64D-99AE-5039A021EC5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41616" y="2328553"/>
            <a:ext cx="2286000" cy="911029"/>
          </a:xfrm>
          <a:prstGeom prst="rect">
            <a:avLst/>
          </a:prstGeom>
        </p:spPr>
        <p:txBody>
          <a:bodyPr/>
          <a:lstStyle>
            <a:lvl1pPr>
              <a:buNone/>
              <a:defRPr sz="18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4">
            <a:extLst>
              <a:ext uri="{FF2B5EF4-FFF2-40B4-BE49-F238E27FC236}">
                <a16:creationId xmlns:a16="http://schemas.microsoft.com/office/drawing/2014/main" id="{4ADA9C53-0DC4-4D43-B80C-9B0A9E0EBDE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06672" y="2328553"/>
            <a:ext cx="2286000" cy="911029"/>
          </a:xfrm>
          <a:prstGeom prst="rect">
            <a:avLst/>
          </a:prstGeom>
        </p:spPr>
        <p:txBody>
          <a:bodyPr/>
          <a:lstStyle>
            <a:lvl1pPr>
              <a:buNone/>
              <a:defRPr sz="18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Text Placeholder 4">
            <a:extLst>
              <a:ext uri="{FF2B5EF4-FFF2-40B4-BE49-F238E27FC236}">
                <a16:creationId xmlns:a16="http://schemas.microsoft.com/office/drawing/2014/main" id="{F8E68047-DF25-AB45-A0F0-F4DFE23516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06672" y="3336211"/>
            <a:ext cx="2286000" cy="249099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 b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Text Placeholder 4">
            <a:extLst>
              <a:ext uri="{FF2B5EF4-FFF2-40B4-BE49-F238E27FC236}">
                <a16:creationId xmlns:a16="http://schemas.microsoft.com/office/drawing/2014/main" id="{61DB1B27-14E7-1549-BDAA-6DD31A1B1FC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839200" y="2328553"/>
            <a:ext cx="2286000" cy="911029"/>
          </a:xfrm>
          <a:prstGeom prst="rect">
            <a:avLst/>
          </a:prstGeom>
        </p:spPr>
        <p:txBody>
          <a:bodyPr/>
          <a:lstStyle>
            <a:lvl1pPr>
              <a:buNone/>
              <a:defRPr sz="18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Text Placeholder 4">
            <a:extLst>
              <a:ext uri="{FF2B5EF4-FFF2-40B4-BE49-F238E27FC236}">
                <a16:creationId xmlns:a16="http://schemas.microsoft.com/office/drawing/2014/main" id="{69D66743-22F2-C84F-9FD2-F350766D6CD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839200" y="3331030"/>
            <a:ext cx="2286000" cy="24665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 b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3" name="Text Placeholder 4">
            <a:extLst>
              <a:ext uri="{FF2B5EF4-FFF2-40B4-BE49-F238E27FC236}">
                <a16:creationId xmlns:a16="http://schemas.microsoft.com/office/drawing/2014/main" id="{4A38EF55-8739-4A40-A228-67296EA938B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574144" y="2328553"/>
            <a:ext cx="2286000" cy="911029"/>
          </a:xfrm>
          <a:prstGeom prst="rect">
            <a:avLst/>
          </a:prstGeom>
        </p:spPr>
        <p:txBody>
          <a:bodyPr/>
          <a:lstStyle>
            <a:lvl1pPr>
              <a:buNone/>
              <a:defRPr sz="18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4" name="Text Placeholder 4">
            <a:extLst>
              <a:ext uri="{FF2B5EF4-FFF2-40B4-BE49-F238E27FC236}">
                <a16:creationId xmlns:a16="http://schemas.microsoft.com/office/drawing/2014/main" id="{268DC74C-B0F9-2649-BEC3-BBA0BD73765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557921" y="3331029"/>
            <a:ext cx="2286000" cy="246653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 b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B1422B-E6C5-43B2-9F2B-DECEB381214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68377" y="3331029"/>
            <a:ext cx="2286000" cy="24669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buNone/>
              <a:defRPr sz="1400"/>
            </a:lvl2pPr>
            <a:lvl3pPr>
              <a:buNone/>
              <a:defRPr sz="1400"/>
            </a:lvl3pPr>
            <a:lvl4pPr>
              <a:buNone/>
              <a:defRPr sz="1400"/>
            </a:lvl4pPr>
            <a:lvl5pPr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BC81DA9-1713-43A7-A2CF-A9525B11AF43}"/>
              </a:ext>
            </a:extLst>
          </p:cNvPr>
          <p:cNvSpPr>
            <a:spLocks noGrp="1"/>
          </p:cNvSpPr>
          <p:nvPr>
            <p:ph type="dt" sz="half" idx="26"/>
          </p:nvPr>
        </p:nvSpPr>
        <p:spPr/>
        <p:txBody>
          <a:bodyPr/>
          <a:lstStyle/>
          <a:p>
            <a:r>
              <a:rPr lang="en-US"/>
              <a:t>September 3, 20XX 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76A8F0-5D79-4C8A-9966-308409EB26B0}"/>
              </a:ext>
            </a:extLst>
          </p:cNvPr>
          <p:cNvSpPr>
            <a:spLocks noGrp="1"/>
          </p:cNvSpPr>
          <p:nvPr>
            <p:ph type="ftr" sz="quarter" idx="27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Annual Review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F85BAE5-43DA-49F0-89E6-66D549C52389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7782931A-7D25-4B4B-9464-57AE418934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92560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648">
          <p15:clr>
            <a:srgbClr val="FBAE40"/>
          </p15:clr>
        </p15:guide>
        <p15:guide id="4" orient="horz" pos="1152" userDrawn="1">
          <p15:clr>
            <a:srgbClr val="FBAE40"/>
          </p15:clr>
        </p15:guide>
        <p15:guide id="5" orient="horz" pos="1440" userDrawn="1">
          <p15:clr>
            <a:srgbClr val="FBAE40"/>
          </p15:clr>
        </p15:guide>
        <p15:guide id="14" pos="1488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879F22C8-3EAB-425F-ADBA-3A162D8202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830818" y="6292334"/>
            <a:ext cx="1522982" cy="18288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r>
              <a:rPr lang="en-US"/>
              <a:t>September 3, 20XX 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CC4B4F87-0B31-4EDA-8270-4233B0D8FF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298180" y="6294120"/>
            <a:ext cx="1462788" cy="1828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>
                <a:solidFill>
                  <a:schemeClr val="bg1"/>
                </a:solidFill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Annual Review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A05EC255-976A-48BF-A8A0-1ECEBDFBB6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93500" y="6292334"/>
            <a:ext cx="412750" cy="1828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7782931A-7D25-4B4B-9464-57AE418934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8922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9" r:id="rId1"/>
    <p:sldLayoutId id="2147483674" r:id="rId2"/>
    <p:sldLayoutId id="2147483673" r:id="rId3"/>
    <p:sldLayoutId id="2147483671" r:id="rId4"/>
    <p:sldLayoutId id="2147483678" r:id="rId5"/>
    <p:sldLayoutId id="2147483676" r:id="rId6"/>
    <p:sldLayoutId id="2147483677" r:id="rId7"/>
    <p:sldLayoutId id="2147483660" r:id="rId8"/>
    <p:sldLayoutId id="2147483675" r:id="rId9"/>
    <p:sldLayoutId id="2147483679" r:id="rId10"/>
    <p:sldLayoutId id="2147483680" r:id="rId11"/>
    <p:sldLayoutId id="2147483681" r:id="rId12"/>
    <p:sldLayoutId id="2147483684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240">
          <p15:clr>
            <a:srgbClr val="547EBF"/>
          </p15:clr>
        </p15:guide>
        <p15:guide id="4" orient="horz" pos="240">
          <p15:clr>
            <a:srgbClr val="547EBF"/>
          </p15:clr>
        </p15:guide>
        <p15:guide id="5" pos="7440">
          <p15:clr>
            <a:srgbClr val="547EBF"/>
          </p15:clr>
        </p15:guide>
        <p15:guide id="6" orient="horz" pos="4080">
          <p15:clr>
            <a:srgbClr val="547EBF"/>
          </p15:clr>
        </p15:guide>
        <p15:guide id="7" pos="7008" userDrawn="1">
          <p15:clr>
            <a:srgbClr val="F26B43"/>
          </p15:clr>
        </p15:guide>
        <p15:guide id="8" pos="3720">
          <p15:clr>
            <a:srgbClr val="547EBF"/>
          </p15:clr>
        </p15:guide>
        <p15:guide id="9" pos="2112">
          <p15:clr>
            <a:srgbClr val="547EBF"/>
          </p15:clr>
        </p15:guide>
        <p15:guide id="10" pos="1824" userDrawn="1">
          <p15:clr>
            <a:srgbClr val="547EBF"/>
          </p15:clr>
        </p15:guide>
        <p15:guide id="11" pos="5568">
          <p15:clr>
            <a:srgbClr val="547EBF"/>
          </p15:clr>
        </p15:guide>
        <p15:guide id="12" pos="5832">
          <p15:clr>
            <a:srgbClr val="547EBF"/>
          </p15:clr>
        </p15:guide>
        <p15:guide id="13" pos="4968">
          <p15:clr>
            <a:srgbClr val="9FCC3B"/>
          </p15:clr>
        </p15:guide>
        <p15:guide id="14" pos="5208">
          <p15:clr>
            <a:srgbClr val="9FCC3B"/>
          </p15:clr>
        </p15:guide>
        <p15:guide id="15" pos="2712">
          <p15:clr>
            <a:srgbClr val="9FCC3B"/>
          </p15:clr>
        </p15:guide>
        <p15:guide id="16" pos="2472">
          <p15:clr>
            <a:srgbClr val="9FCC3B"/>
          </p15:clr>
        </p15:guide>
        <p15:guide id="17" orient="horz" pos="624" userDrawn="1">
          <p15:clr>
            <a:srgbClr val="F26B43"/>
          </p15:clr>
        </p15:guide>
        <p15:guide id="18" orient="horz" pos="3672" userDrawn="1">
          <p15:clr>
            <a:srgbClr val="F26B43"/>
          </p15:clr>
        </p15:guide>
        <p15:guide id="19" pos="3984" userDrawn="1">
          <p15:clr>
            <a:srgbClr val="547EBF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image" Target="../media/image10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7" Type="http://schemas.openxmlformats.org/officeDocument/2006/relationships/image" Target="../media/image10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2.svg"/><Relationship Id="rId7" Type="http://schemas.openxmlformats.org/officeDocument/2006/relationships/image" Target="../media/image10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Relationship Id="rId9" Type="http://schemas.openxmlformats.org/officeDocument/2006/relationships/image" Target="../media/image14.sv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s/photos/data?utm_source=unsplash&amp;utm_medium=referral&amp;utm_content=creditCopyText" TargetMode="External"/><Relationship Id="rId2" Type="http://schemas.openxmlformats.org/officeDocument/2006/relationships/hyperlink" Target="https://unsplash.com/@markusspiske?utm_source=unsplash&amp;utm_medium=referral&amp;utm_content=creditCopyText" TargetMode="External"/><Relationship Id="rId1" Type="http://schemas.openxmlformats.org/officeDocument/2006/relationships/slideLayout" Target="../slideLayouts/slideLayout13.xml"/><Relationship Id="rId5" Type="http://schemas.microsoft.com/office/2007/relationships/hdphoto" Target="../media/hdphoto1.wdp"/><Relationship Id="rId4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8ECC17-4660-124A-8996-54F15FD169C0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b="1" dirty="0"/>
              <a:t>Data 599</a:t>
            </a:r>
            <a:r>
              <a:rPr lang="en-US" dirty="0"/>
              <a:t>      Mitch Harris, Ryan Koenig, Nathan Smith 	May 18, 2021 </a:t>
            </a:r>
          </a:p>
          <a:p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9C99CF7C-AFAB-48F1-8FC3-CCCE98982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6313" y="1656344"/>
            <a:ext cx="9863322" cy="2113466"/>
          </a:xfrm>
        </p:spPr>
        <p:txBody>
          <a:bodyPr/>
          <a:lstStyle/>
          <a:p>
            <a:r>
              <a:rPr lang="en-US" sz="4800" dirty="0"/>
              <a:t>Urban Data Lab Capstone Project</a:t>
            </a:r>
            <a:br>
              <a:rPr lang="en-US" sz="4000" dirty="0"/>
            </a:br>
            <a:r>
              <a:rPr lang="en-US" sz="4000" dirty="0"/>
              <a:t>Week 3 Status</a:t>
            </a:r>
          </a:p>
        </p:txBody>
      </p:sp>
    </p:spTree>
    <p:extLst>
      <p:ext uri="{BB962C8B-B14F-4D97-AF65-F5344CB8AC3E}">
        <p14:creationId xmlns:p14="http://schemas.microsoft.com/office/powerpoint/2010/main" val="26054737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966EE-4FBD-534E-AAED-6C54465EF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699" y="381000"/>
            <a:ext cx="10086976" cy="1263352"/>
          </a:xfrm>
        </p:spPr>
        <p:txBody>
          <a:bodyPr/>
          <a:lstStyle/>
          <a:p>
            <a:r>
              <a:rPr lang="en-US" dirty="0"/>
              <a:t>Client Meetings</a:t>
            </a:r>
            <a:br>
              <a:rPr lang="en-US" dirty="0"/>
            </a:br>
            <a:r>
              <a:rPr lang="en-US" sz="3000" dirty="0"/>
              <a:t>Previous Week (May 10-16)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737E2-1EBF-6244-8E0A-274D170CCC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8700" y="2286003"/>
            <a:ext cx="9791700" cy="3568696"/>
          </a:xfrm>
        </p:spPr>
        <p:txBody>
          <a:bodyPr/>
          <a:lstStyle/>
          <a:p>
            <a:endParaRPr lang="en-US" dirty="0"/>
          </a:p>
          <a:p>
            <a:endParaRPr lang="en-US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5B39E-73CB-4B96-BBFA-E350F71F2E1F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9830818" y="6292334"/>
            <a:ext cx="1522982" cy="182880"/>
          </a:xfrm>
        </p:spPr>
        <p:txBody>
          <a:bodyPr/>
          <a:lstStyle/>
          <a:p>
            <a:r>
              <a:rPr lang="en-US" dirty="0"/>
              <a:t>May 18,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9C25C0-C28C-43A9-A830-FCBFC8BAA61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8298180" y="6294120"/>
            <a:ext cx="1462788" cy="182880"/>
          </a:xfrm>
        </p:spPr>
        <p:txBody>
          <a:bodyPr/>
          <a:lstStyle/>
          <a:p>
            <a:r>
              <a:rPr lang="en-US" dirty="0"/>
              <a:t>Week 3 Status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DE5F9E-39DA-49B7-8AA0-FF8E2B15DEE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493500" y="6292334"/>
            <a:ext cx="412750" cy="182880"/>
          </a:xfrm>
        </p:spPr>
        <p:txBody>
          <a:bodyPr/>
          <a:lstStyle/>
          <a:p>
            <a:fld id="{7782931A-7D25-4B4B-9464-57AE418934A3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C172C58-D932-4A77-BB13-53AB5F9B696A}"/>
              </a:ext>
            </a:extLst>
          </p:cNvPr>
          <p:cNvSpPr txBox="1">
            <a:spLocks/>
          </p:cNvSpPr>
          <p:nvPr/>
        </p:nvSpPr>
        <p:spPr>
          <a:xfrm>
            <a:off x="1028699" y="2183102"/>
            <a:ext cx="9791700" cy="356869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/>
              <a:t>Monday Technical Project Meeting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Use of </a:t>
            </a:r>
            <a:r>
              <a:rPr lang="en-US" sz="2000" dirty="0" err="1"/>
              <a:t>InfluxDB</a:t>
            </a:r>
            <a:r>
              <a:rPr lang="en-US" sz="2000" dirty="0"/>
              <a:t>/</a:t>
            </a:r>
            <a:r>
              <a:rPr lang="en-US" sz="2000" dirty="0" err="1"/>
              <a:t>Telegraf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Access details (</a:t>
            </a:r>
            <a:r>
              <a:rPr lang="en-US" sz="2000" dirty="0" err="1"/>
              <a:t>SkySpark</a:t>
            </a:r>
            <a:r>
              <a:rPr lang="en-US" sz="20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Discussion on supporting data parsing</a:t>
            </a:r>
          </a:p>
          <a:p>
            <a:endParaRPr lang="en-US" sz="2000" dirty="0"/>
          </a:p>
          <a:p>
            <a:r>
              <a:rPr lang="en-US" sz="2000" b="1" dirty="0"/>
              <a:t>Thursday Sprint Planning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Discuss data parsing and EDA issues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Plan for next week tasks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US" sz="20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924864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B324FA0-0DB4-3942-B6B8-27D09C4FF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Week Planning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2757B9-F955-4193-88D9-F4EA85D547DA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9830818" y="6292334"/>
            <a:ext cx="1522982" cy="182880"/>
          </a:xfrm>
        </p:spPr>
        <p:txBody>
          <a:bodyPr/>
          <a:lstStyle/>
          <a:p>
            <a:r>
              <a:rPr lang="en-US" dirty="0"/>
              <a:t>May 18, 2021 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AB3FA8-4599-46DB-9C0B-749220AC238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8298180" y="6294120"/>
            <a:ext cx="1462788" cy="182880"/>
          </a:xfrm>
        </p:spPr>
        <p:txBody>
          <a:bodyPr/>
          <a:lstStyle/>
          <a:p>
            <a:r>
              <a:rPr lang="en-US" dirty="0"/>
              <a:t>Week 3 Status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41C65C-0714-4BCD-8550-1DD2C44FAD8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493500" y="6292334"/>
            <a:ext cx="412750" cy="182880"/>
          </a:xfrm>
        </p:spPr>
        <p:txBody>
          <a:bodyPr/>
          <a:lstStyle/>
          <a:p>
            <a:fld id="{7782931A-7D25-4B4B-9464-57AE418934A3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B053E32-00B8-4F5A-A2D8-2B2D76DB5655}"/>
              </a:ext>
            </a:extLst>
          </p:cNvPr>
          <p:cNvSpPr txBox="1">
            <a:spLocks/>
          </p:cNvSpPr>
          <p:nvPr/>
        </p:nvSpPr>
        <p:spPr>
          <a:xfrm>
            <a:off x="1028699" y="2183102"/>
            <a:ext cx="9791700" cy="356869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/>
              <a:t>Week 3 Goals: Anomaly Detection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Data Cleaning/Feature Processing for Anomaly Detection Pipeline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Test Short-Listed Anomaly Detection Methods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Build Streaming Framework for Anomaly Detection Model with </a:t>
            </a:r>
            <a:r>
              <a:rPr lang="en-US" sz="2000" dirty="0" err="1"/>
              <a:t>InfluxDB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Meet with Domain Experts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Start Reviewing Azure (secondary)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7027694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966EE-4FBD-534E-AAED-6C54465EF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699" y="381000"/>
            <a:ext cx="10086976" cy="1263352"/>
          </a:xfrm>
        </p:spPr>
        <p:txBody>
          <a:bodyPr/>
          <a:lstStyle/>
          <a:p>
            <a:r>
              <a:rPr lang="en-US" dirty="0"/>
              <a:t>Individual Tasks</a:t>
            </a:r>
            <a:br>
              <a:rPr lang="en-US" dirty="0"/>
            </a:br>
            <a:r>
              <a:rPr lang="en-US" sz="3000" dirty="0"/>
              <a:t>Next Week (May 17-23)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737E2-1EBF-6244-8E0A-274D170CCC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8700" y="2286003"/>
            <a:ext cx="9791700" cy="3568696"/>
          </a:xfrm>
        </p:spPr>
        <p:txBody>
          <a:bodyPr/>
          <a:lstStyle/>
          <a:p>
            <a:endParaRPr lang="en-US"/>
          </a:p>
          <a:p>
            <a:endParaRPr lang="en-US" sz="240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5B39E-73CB-4B96-BBFA-E350F71F2E1F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9830818" y="6292334"/>
            <a:ext cx="1522982" cy="182880"/>
          </a:xfrm>
        </p:spPr>
        <p:txBody>
          <a:bodyPr/>
          <a:lstStyle/>
          <a:p>
            <a:r>
              <a:rPr lang="en-US" dirty="0"/>
              <a:t>May 18,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9C25C0-C28C-43A9-A830-FCBFC8BAA61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8298180" y="6294120"/>
            <a:ext cx="1462788" cy="182880"/>
          </a:xfrm>
        </p:spPr>
        <p:txBody>
          <a:bodyPr/>
          <a:lstStyle/>
          <a:p>
            <a:r>
              <a:rPr lang="en-US" dirty="0"/>
              <a:t>Week 3 Status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DE5F9E-39DA-49B7-8AA0-FF8E2B15DEE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493500" y="6292334"/>
            <a:ext cx="412750" cy="182880"/>
          </a:xfrm>
        </p:spPr>
        <p:txBody>
          <a:bodyPr/>
          <a:lstStyle/>
          <a:p>
            <a:fld id="{7782931A-7D25-4B4B-9464-57AE418934A3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094C500-A21D-4E55-94E1-177D317663DE}"/>
              </a:ext>
            </a:extLst>
          </p:cNvPr>
          <p:cNvSpPr txBox="1">
            <a:spLocks/>
          </p:cNvSpPr>
          <p:nvPr/>
        </p:nvSpPr>
        <p:spPr>
          <a:xfrm>
            <a:off x="1028699" y="2428619"/>
            <a:ext cx="10086976" cy="356869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solidFill>
                  <a:schemeClr val="accent3"/>
                </a:solidFill>
              </a:rPr>
              <a:t>Nate:</a:t>
            </a:r>
            <a:r>
              <a:rPr lang="en-US" sz="2000" dirty="0"/>
              <a:t>		Project Management, Build Streaming Framework, Review Azure 			(secondary) </a:t>
            </a:r>
          </a:p>
          <a:p>
            <a:endParaRPr lang="en-US" sz="2000" b="1" dirty="0"/>
          </a:p>
          <a:p>
            <a:r>
              <a:rPr lang="en-US" sz="2000" b="1" dirty="0">
                <a:solidFill>
                  <a:schemeClr val="accent3"/>
                </a:solidFill>
              </a:rPr>
              <a:t>Mitch:	</a:t>
            </a:r>
            <a:r>
              <a:rPr lang="en-US" sz="2000" dirty="0"/>
              <a:t>	Builds Anomaly Detection Models</a:t>
            </a:r>
          </a:p>
          <a:p>
            <a:endParaRPr lang="en-US" sz="2000" dirty="0"/>
          </a:p>
          <a:p>
            <a:r>
              <a:rPr lang="en-US" sz="2000" b="1" dirty="0">
                <a:solidFill>
                  <a:schemeClr val="accent3"/>
                </a:solidFill>
              </a:rPr>
              <a:t>Ryan:	</a:t>
            </a:r>
            <a:r>
              <a:rPr lang="en-US" sz="2000" dirty="0"/>
              <a:t>	Complete EDA, Support Anomaly Detection Modelling with focus on 			Cleaning/Feature Pipeline and Model Performance Review</a:t>
            </a:r>
            <a:r>
              <a:rPr lang="en-US" dirty="0"/>
              <a:t>		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396251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966EE-4FBD-534E-AAED-6C54465EF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699" y="381000"/>
            <a:ext cx="10086976" cy="1263352"/>
          </a:xfrm>
        </p:spPr>
        <p:txBody>
          <a:bodyPr/>
          <a:lstStyle/>
          <a:p>
            <a:r>
              <a:rPr lang="en-US" dirty="0"/>
              <a:t>Challenges</a:t>
            </a:r>
            <a:br>
              <a:rPr lang="en-US" dirty="0"/>
            </a:br>
            <a:r>
              <a:rPr lang="en-US" sz="3000" dirty="0"/>
              <a:t>Next Week (May 17-23)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737E2-1EBF-6244-8E0A-274D170CCC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8700" y="2286003"/>
            <a:ext cx="9791700" cy="3568696"/>
          </a:xfrm>
        </p:spPr>
        <p:txBody>
          <a:bodyPr/>
          <a:lstStyle/>
          <a:p>
            <a:endParaRPr lang="en-US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5B39E-73CB-4B96-BBFA-E350F71F2E1F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9830818" y="6292334"/>
            <a:ext cx="1522982" cy="182880"/>
          </a:xfrm>
        </p:spPr>
        <p:txBody>
          <a:bodyPr/>
          <a:lstStyle/>
          <a:p>
            <a:r>
              <a:rPr lang="en-US" dirty="0"/>
              <a:t>May 18,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9C25C0-C28C-43A9-A830-FCBFC8BAA61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8298180" y="6294120"/>
            <a:ext cx="1462788" cy="182880"/>
          </a:xfrm>
        </p:spPr>
        <p:txBody>
          <a:bodyPr/>
          <a:lstStyle/>
          <a:p>
            <a:r>
              <a:rPr lang="en-US" dirty="0"/>
              <a:t>Week 3 Status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DE5F9E-39DA-49B7-8AA0-FF8E2B15DEE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493500" y="6292334"/>
            <a:ext cx="412750" cy="182880"/>
          </a:xfrm>
        </p:spPr>
        <p:txBody>
          <a:bodyPr/>
          <a:lstStyle/>
          <a:p>
            <a:fld id="{7782931A-7D25-4B4B-9464-57AE418934A3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602D64C-7A74-4F54-BE39-917963439AAF}"/>
              </a:ext>
            </a:extLst>
          </p:cNvPr>
          <p:cNvSpPr txBox="1">
            <a:spLocks/>
          </p:cNvSpPr>
          <p:nvPr/>
        </p:nvSpPr>
        <p:spPr>
          <a:xfrm>
            <a:off x="1181100" y="2438403"/>
            <a:ext cx="9791700" cy="356869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9A4B542-AD86-4947-BE50-B8A0EC20CC09}"/>
              </a:ext>
            </a:extLst>
          </p:cNvPr>
          <p:cNvSpPr txBox="1">
            <a:spLocks/>
          </p:cNvSpPr>
          <p:nvPr/>
        </p:nvSpPr>
        <p:spPr>
          <a:xfrm>
            <a:off x="1028700" y="2183994"/>
            <a:ext cx="10464800" cy="4020863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/>
              <a:t>Still Finishing EDA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Impacts the ability to start testing various anomaly detection methods</a:t>
            </a:r>
          </a:p>
          <a:p>
            <a:endParaRPr lang="en-US" dirty="0"/>
          </a:p>
          <a:p>
            <a:r>
              <a:rPr lang="en-US" sz="2000" b="1" dirty="0"/>
              <a:t>Framework for Streaming Anomaly Detection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With no clear framework choice, there is risk that we have not selected an ideal approach</a:t>
            </a:r>
          </a:p>
          <a:p>
            <a:endParaRPr lang="en-US" dirty="0"/>
          </a:p>
          <a:p>
            <a:r>
              <a:rPr lang="en-US" sz="2000" b="1" dirty="0"/>
              <a:t>Anomaly Detection Methods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There are a lot! Hopefully, the methods selected are reasonable approaches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Meeting with domain experts late in the week could change direction of work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511493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B324FA0-0DB4-3942-B6B8-27D09C4FF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Timeline Reflection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2757B9-F955-4193-88D9-F4EA85D547DA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9830818" y="6292334"/>
            <a:ext cx="1522982" cy="182880"/>
          </a:xfrm>
        </p:spPr>
        <p:txBody>
          <a:bodyPr/>
          <a:lstStyle/>
          <a:p>
            <a:r>
              <a:rPr lang="en-US" dirty="0"/>
              <a:t>May 18, 2021 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AB3FA8-4599-46DB-9C0B-749220AC238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8298180" y="6294120"/>
            <a:ext cx="1462788" cy="182880"/>
          </a:xfrm>
        </p:spPr>
        <p:txBody>
          <a:bodyPr/>
          <a:lstStyle/>
          <a:p>
            <a:r>
              <a:rPr lang="en-US" dirty="0"/>
              <a:t>Week 3 Status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41C65C-0714-4BCD-8550-1DD2C44FAD8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493500" y="6292334"/>
            <a:ext cx="412750" cy="182880"/>
          </a:xfrm>
        </p:spPr>
        <p:txBody>
          <a:bodyPr/>
          <a:lstStyle/>
          <a:p>
            <a:fld id="{7782931A-7D25-4B4B-9464-57AE418934A3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B053E32-00B8-4F5A-A2D8-2B2D76DB5655}"/>
              </a:ext>
            </a:extLst>
          </p:cNvPr>
          <p:cNvSpPr txBox="1">
            <a:spLocks/>
          </p:cNvSpPr>
          <p:nvPr/>
        </p:nvSpPr>
        <p:spPr>
          <a:xfrm>
            <a:off x="1028699" y="2183102"/>
            <a:ext cx="9791700" cy="356869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1E41ECF-2C52-403B-9F4F-26DC491667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3638" y="2008947"/>
            <a:ext cx="9315270" cy="399589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684BDFD-97CE-4F19-9A59-8AEAA5DC79FD}"/>
              </a:ext>
            </a:extLst>
          </p:cNvPr>
          <p:cNvCxnSpPr/>
          <p:nvPr/>
        </p:nvCxnSpPr>
        <p:spPr>
          <a:xfrm>
            <a:off x="5598367" y="2019107"/>
            <a:ext cx="0" cy="3995890"/>
          </a:xfrm>
          <a:prstGeom prst="line">
            <a:avLst/>
          </a:prstGeom>
          <a:ln w="603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02377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966EE-4FBD-534E-AAED-6C54465EF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699" y="381000"/>
            <a:ext cx="10086976" cy="1263352"/>
          </a:xfrm>
        </p:spPr>
        <p:txBody>
          <a:bodyPr/>
          <a:lstStyle/>
          <a:p>
            <a:r>
              <a:rPr lang="en-US" dirty="0"/>
              <a:t>Schedule</a:t>
            </a:r>
            <a:br>
              <a:rPr lang="en-US" dirty="0"/>
            </a:br>
            <a:r>
              <a:rPr lang="en-US" sz="3000" dirty="0"/>
              <a:t>Timeline Reflection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737E2-1EBF-6244-8E0A-274D170CCC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8700" y="2286003"/>
            <a:ext cx="9791700" cy="3568696"/>
          </a:xfrm>
        </p:spPr>
        <p:txBody>
          <a:bodyPr/>
          <a:lstStyle/>
          <a:p>
            <a:endParaRPr lang="en-US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5B39E-73CB-4B96-BBFA-E350F71F2E1F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9830818" y="6292334"/>
            <a:ext cx="1522982" cy="182880"/>
          </a:xfrm>
        </p:spPr>
        <p:txBody>
          <a:bodyPr/>
          <a:lstStyle/>
          <a:p>
            <a:r>
              <a:rPr lang="en-US" dirty="0"/>
              <a:t>May 18,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9C25C0-C28C-43A9-A830-FCBFC8BAA61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8298180" y="6294120"/>
            <a:ext cx="1462788" cy="182880"/>
          </a:xfrm>
        </p:spPr>
        <p:txBody>
          <a:bodyPr/>
          <a:lstStyle/>
          <a:p>
            <a:r>
              <a:rPr lang="en-US" dirty="0"/>
              <a:t>Week 3 Status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DE5F9E-39DA-49B7-8AA0-FF8E2B15DEE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493500" y="6292334"/>
            <a:ext cx="412750" cy="182880"/>
          </a:xfrm>
        </p:spPr>
        <p:txBody>
          <a:bodyPr/>
          <a:lstStyle/>
          <a:p>
            <a:fld id="{7782931A-7D25-4B4B-9464-57AE418934A3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602D64C-7A74-4F54-BE39-917963439AAF}"/>
              </a:ext>
            </a:extLst>
          </p:cNvPr>
          <p:cNvSpPr txBox="1">
            <a:spLocks/>
          </p:cNvSpPr>
          <p:nvPr/>
        </p:nvSpPr>
        <p:spPr>
          <a:xfrm>
            <a:off x="1181100" y="2438403"/>
            <a:ext cx="9791700" cy="356869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9A4B542-AD86-4947-BE50-B8A0EC20CC09}"/>
              </a:ext>
            </a:extLst>
          </p:cNvPr>
          <p:cNvSpPr txBox="1">
            <a:spLocks/>
          </p:cNvSpPr>
          <p:nvPr/>
        </p:nvSpPr>
        <p:spPr>
          <a:xfrm>
            <a:off x="1028700" y="2183994"/>
            <a:ext cx="4925060" cy="4020863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/>
              <a:t>Week 1: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Complete</a:t>
            </a:r>
            <a:endParaRPr lang="en-US" dirty="0"/>
          </a:p>
          <a:p>
            <a:r>
              <a:rPr lang="en-US" sz="2000" b="1" dirty="0"/>
              <a:t>Week 2: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EDA slightly behind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Otherwise on track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US" dirty="0"/>
          </a:p>
        </p:txBody>
      </p:sp>
      <p:graphicFrame>
        <p:nvGraphicFramePr>
          <p:cNvPr id="11" name="Table 8">
            <a:extLst>
              <a:ext uri="{FF2B5EF4-FFF2-40B4-BE49-F238E27FC236}">
                <a16:creationId xmlns:a16="http://schemas.microsoft.com/office/drawing/2014/main" id="{FE85192A-C292-4319-93C4-188CEBD061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130245"/>
              </p:ext>
            </p:extLst>
          </p:nvPr>
        </p:nvGraphicFramePr>
        <p:xfrm>
          <a:off x="4955873" y="2484983"/>
          <a:ext cx="5531898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4489">
                  <a:extLst>
                    <a:ext uri="{9D8B030D-6E8A-4147-A177-3AD203B41FA5}">
                      <a16:colId xmlns:a16="http://schemas.microsoft.com/office/drawing/2014/main" val="2861931883"/>
                    </a:ext>
                  </a:extLst>
                </a:gridCol>
                <a:gridCol w="4687409">
                  <a:extLst>
                    <a:ext uri="{9D8B030D-6E8A-4147-A177-3AD203B41FA5}">
                      <a16:colId xmlns:a16="http://schemas.microsoft.com/office/drawing/2014/main" val="8084302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Week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Goal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24433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Project Definitional and Proposal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88488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Data and System Understanding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3450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Anomaly Detection Model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69795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Implement Streaming Pipeline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81732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Value Week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18886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Dashboard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199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Reporting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0667380"/>
                  </a:ext>
                </a:extLst>
              </a:tr>
            </a:tbl>
          </a:graphicData>
        </a:graphic>
      </p:graphicFrame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FA61835-39DA-4B5A-9904-0CB6A3CA0752}"/>
              </a:ext>
            </a:extLst>
          </p:cNvPr>
          <p:cNvCxnSpPr>
            <a:cxnSpLocks/>
          </p:cNvCxnSpPr>
          <p:nvPr/>
        </p:nvCxnSpPr>
        <p:spPr>
          <a:xfrm>
            <a:off x="4955873" y="3597497"/>
            <a:ext cx="5531898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30632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966EE-4FBD-534E-AAED-6C54465EF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699" y="381000"/>
            <a:ext cx="10086976" cy="1263352"/>
          </a:xfrm>
        </p:spPr>
        <p:txBody>
          <a:bodyPr/>
          <a:lstStyle/>
          <a:p>
            <a:r>
              <a:rPr lang="en-US" dirty="0"/>
              <a:t>Schedule</a:t>
            </a:r>
            <a:br>
              <a:rPr lang="en-US" dirty="0"/>
            </a:br>
            <a:r>
              <a:rPr lang="en-US" sz="3000" dirty="0"/>
              <a:t>Timeline Reflection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737E2-1EBF-6244-8E0A-274D170CCC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76337" y="2436376"/>
            <a:ext cx="9791700" cy="3568696"/>
          </a:xfrm>
        </p:spPr>
        <p:txBody>
          <a:bodyPr/>
          <a:lstStyle/>
          <a:p>
            <a:endParaRPr lang="en-US"/>
          </a:p>
          <a:p>
            <a:endParaRPr lang="en-US" sz="240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5B39E-73CB-4B96-BBFA-E350F71F2E1F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9830818" y="6292334"/>
            <a:ext cx="1522982" cy="182880"/>
          </a:xfrm>
        </p:spPr>
        <p:txBody>
          <a:bodyPr/>
          <a:lstStyle/>
          <a:p>
            <a:r>
              <a:rPr lang="en-US" dirty="0"/>
              <a:t>May 18,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9C25C0-C28C-43A9-A830-FCBFC8BAA61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8298180" y="6294120"/>
            <a:ext cx="1462788" cy="182880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DE5F9E-39DA-49B7-8AA0-FF8E2B15DEE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493500" y="6292334"/>
            <a:ext cx="412750" cy="182880"/>
          </a:xfrm>
        </p:spPr>
        <p:txBody>
          <a:bodyPr/>
          <a:lstStyle/>
          <a:p>
            <a:fld id="{7782931A-7D25-4B4B-9464-57AE418934A3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CE41002-C13A-4010-83DE-9308A9970F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626" y="2004590"/>
            <a:ext cx="8177847" cy="4143220"/>
          </a:xfrm>
          <a:prstGeom prst="rect">
            <a:avLst/>
          </a:prstGeom>
        </p:spPr>
      </p:pic>
      <p:pic>
        <p:nvPicPr>
          <p:cNvPr id="11" name="Graphic 10" descr="Checkmark">
            <a:extLst>
              <a:ext uri="{FF2B5EF4-FFF2-40B4-BE49-F238E27FC236}">
                <a16:creationId xmlns:a16="http://schemas.microsoft.com/office/drawing/2014/main" id="{07B35366-DA43-4C44-8DEC-89F082D18C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24729" y="3183651"/>
            <a:ext cx="376948" cy="376948"/>
          </a:xfrm>
          <a:prstGeom prst="rect">
            <a:avLst/>
          </a:prstGeom>
        </p:spPr>
      </p:pic>
      <p:pic>
        <p:nvPicPr>
          <p:cNvPr id="12" name="Graphic 11" descr="Checkmark">
            <a:extLst>
              <a:ext uri="{FF2B5EF4-FFF2-40B4-BE49-F238E27FC236}">
                <a16:creationId xmlns:a16="http://schemas.microsoft.com/office/drawing/2014/main" id="{58FAFA9A-625A-4032-A735-D6AC9AEBC4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80124" y="3981840"/>
            <a:ext cx="187603" cy="187603"/>
          </a:xfrm>
          <a:prstGeom prst="rect">
            <a:avLst/>
          </a:prstGeom>
        </p:spPr>
      </p:pic>
      <p:pic>
        <p:nvPicPr>
          <p:cNvPr id="14" name="Graphic 13" descr="Checkmark">
            <a:extLst>
              <a:ext uri="{FF2B5EF4-FFF2-40B4-BE49-F238E27FC236}">
                <a16:creationId xmlns:a16="http://schemas.microsoft.com/office/drawing/2014/main" id="{34702985-0909-40BF-BAC2-B774B1B501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83936" y="4147119"/>
            <a:ext cx="187603" cy="187603"/>
          </a:xfrm>
          <a:prstGeom prst="rect">
            <a:avLst/>
          </a:prstGeom>
        </p:spPr>
      </p:pic>
      <p:pic>
        <p:nvPicPr>
          <p:cNvPr id="15" name="Graphic 14" descr="Checkmark">
            <a:extLst>
              <a:ext uri="{FF2B5EF4-FFF2-40B4-BE49-F238E27FC236}">
                <a16:creationId xmlns:a16="http://schemas.microsoft.com/office/drawing/2014/main" id="{0D6CABE0-95FA-47E8-AD40-0E88B6B4A8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83936" y="4334722"/>
            <a:ext cx="187603" cy="187603"/>
          </a:xfrm>
          <a:prstGeom prst="rect">
            <a:avLst/>
          </a:prstGeom>
        </p:spPr>
      </p:pic>
      <p:pic>
        <p:nvPicPr>
          <p:cNvPr id="16" name="Graphic 15" descr="Checkmark">
            <a:extLst>
              <a:ext uri="{FF2B5EF4-FFF2-40B4-BE49-F238E27FC236}">
                <a16:creationId xmlns:a16="http://schemas.microsoft.com/office/drawing/2014/main" id="{08EDFC9C-31A9-4907-BE06-271119C905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80124" y="4522970"/>
            <a:ext cx="187603" cy="187603"/>
          </a:xfrm>
          <a:prstGeom prst="rect">
            <a:avLst/>
          </a:prstGeom>
        </p:spPr>
      </p:pic>
      <p:pic>
        <p:nvPicPr>
          <p:cNvPr id="18" name="Graphic 17" descr="Close">
            <a:extLst>
              <a:ext uri="{FF2B5EF4-FFF2-40B4-BE49-F238E27FC236}">
                <a16:creationId xmlns:a16="http://schemas.microsoft.com/office/drawing/2014/main" id="{8E6EF9B4-25A9-4D36-B098-939C5B5CB1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flipH="1">
            <a:off x="1579766" y="3816205"/>
            <a:ext cx="187961" cy="187961"/>
          </a:xfrm>
          <a:prstGeom prst="rect">
            <a:avLst/>
          </a:prstGeom>
        </p:spPr>
      </p:pic>
      <p:sp>
        <p:nvSpPr>
          <p:cNvPr id="21" name="Oval 20">
            <a:extLst>
              <a:ext uri="{FF2B5EF4-FFF2-40B4-BE49-F238E27FC236}">
                <a16:creationId xmlns:a16="http://schemas.microsoft.com/office/drawing/2014/main" id="{4977B273-B944-415D-80A6-E59FA9393AB0}"/>
              </a:ext>
            </a:extLst>
          </p:cNvPr>
          <p:cNvSpPr/>
          <p:nvPr/>
        </p:nvSpPr>
        <p:spPr>
          <a:xfrm>
            <a:off x="7589520" y="3831846"/>
            <a:ext cx="497840" cy="118624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5611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966EE-4FBD-534E-AAED-6C54465EF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699" y="381000"/>
            <a:ext cx="10086976" cy="1263352"/>
          </a:xfrm>
        </p:spPr>
        <p:txBody>
          <a:bodyPr/>
          <a:lstStyle/>
          <a:p>
            <a:r>
              <a:rPr lang="en-US" dirty="0"/>
              <a:t>Impacts to Scope</a:t>
            </a:r>
            <a:br>
              <a:rPr lang="en-US" dirty="0"/>
            </a:br>
            <a:r>
              <a:rPr lang="en-US" sz="3000" dirty="0"/>
              <a:t>Timeline Reflection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737E2-1EBF-6244-8E0A-274D170CCC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8700" y="2286003"/>
            <a:ext cx="9791700" cy="3568696"/>
          </a:xfrm>
        </p:spPr>
        <p:txBody>
          <a:bodyPr/>
          <a:lstStyle/>
          <a:p>
            <a:endParaRPr lang="en-US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5B39E-73CB-4B96-BBFA-E350F71F2E1F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9830818" y="6292334"/>
            <a:ext cx="1522982" cy="182880"/>
          </a:xfrm>
        </p:spPr>
        <p:txBody>
          <a:bodyPr/>
          <a:lstStyle/>
          <a:p>
            <a:r>
              <a:rPr lang="en-US" dirty="0"/>
              <a:t>May 18,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9C25C0-C28C-43A9-A830-FCBFC8BAA61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8298180" y="6294120"/>
            <a:ext cx="1462788" cy="182880"/>
          </a:xfrm>
        </p:spPr>
        <p:txBody>
          <a:bodyPr/>
          <a:lstStyle/>
          <a:p>
            <a:r>
              <a:rPr lang="en-US" dirty="0"/>
              <a:t>Week 3 Status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DE5F9E-39DA-49B7-8AA0-FF8E2B15DEE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493500" y="6292334"/>
            <a:ext cx="412750" cy="182880"/>
          </a:xfrm>
        </p:spPr>
        <p:txBody>
          <a:bodyPr/>
          <a:lstStyle/>
          <a:p>
            <a:fld id="{7782931A-7D25-4B4B-9464-57AE418934A3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602D64C-7A74-4F54-BE39-917963439AAF}"/>
              </a:ext>
            </a:extLst>
          </p:cNvPr>
          <p:cNvSpPr txBox="1">
            <a:spLocks/>
          </p:cNvSpPr>
          <p:nvPr/>
        </p:nvSpPr>
        <p:spPr>
          <a:xfrm>
            <a:off x="1181100" y="2438403"/>
            <a:ext cx="9791700" cy="356869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9A4B542-AD86-4947-BE50-B8A0EC20CC09}"/>
              </a:ext>
            </a:extLst>
          </p:cNvPr>
          <p:cNvSpPr txBox="1">
            <a:spLocks/>
          </p:cNvSpPr>
          <p:nvPr/>
        </p:nvSpPr>
        <p:spPr>
          <a:xfrm>
            <a:off x="1028700" y="2183994"/>
            <a:ext cx="10464800" cy="4020863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/>
              <a:t>Slightly behind where we hoped to be but not yet concerned: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Week 2 was research/understanding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Week 3 is testing/building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Week 4 is implementing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Week 5 is a value add/buffer week</a:t>
            </a:r>
          </a:p>
          <a:p>
            <a:endParaRPr lang="en-US" sz="2000" dirty="0"/>
          </a:p>
          <a:p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4627750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966EE-4FBD-534E-AAED-6C54465EF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699" y="381000"/>
            <a:ext cx="10086976" cy="1263352"/>
          </a:xfrm>
        </p:spPr>
        <p:txBody>
          <a:bodyPr/>
          <a:lstStyle/>
          <a:p>
            <a:r>
              <a:rPr lang="en-US" dirty="0"/>
              <a:t>Impacts to Scope</a:t>
            </a:r>
            <a:br>
              <a:rPr lang="en-US" dirty="0"/>
            </a:br>
            <a:r>
              <a:rPr lang="en-US" sz="3000" dirty="0"/>
              <a:t>Timeline Reflection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737E2-1EBF-6244-8E0A-274D170CCC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8700" y="2286003"/>
            <a:ext cx="9791700" cy="3568696"/>
          </a:xfrm>
        </p:spPr>
        <p:txBody>
          <a:bodyPr/>
          <a:lstStyle/>
          <a:p>
            <a:endParaRPr lang="en-US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5B39E-73CB-4B96-BBFA-E350F71F2E1F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9830818" y="6292334"/>
            <a:ext cx="1522982" cy="182880"/>
          </a:xfrm>
        </p:spPr>
        <p:txBody>
          <a:bodyPr/>
          <a:lstStyle/>
          <a:p>
            <a:r>
              <a:rPr lang="en-US" dirty="0"/>
              <a:t>May 18,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9C25C0-C28C-43A9-A830-FCBFC8BAA61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8298180" y="6294120"/>
            <a:ext cx="1462788" cy="182880"/>
          </a:xfrm>
        </p:spPr>
        <p:txBody>
          <a:bodyPr/>
          <a:lstStyle/>
          <a:p>
            <a:r>
              <a:rPr lang="en-US" dirty="0"/>
              <a:t>Week 3 Status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DE5F9E-39DA-49B7-8AA0-FF8E2B15DEE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493500" y="6292334"/>
            <a:ext cx="412750" cy="182880"/>
          </a:xfrm>
        </p:spPr>
        <p:txBody>
          <a:bodyPr/>
          <a:lstStyle/>
          <a:p>
            <a:fld id="{7782931A-7D25-4B4B-9464-57AE418934A3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602D64C-7A74-4F54-BE39-917963439AAF}"/>
              </a:ext>
            </a:extLst>
          </p:cNvPr>
          <p:cNvSpPr txBox="1">
            <a:spLocks/>
          </p:cNvSpPr>
          <p:nvPr/>
        </p:nvSpPr>
        <p:spPr>
          <a:xfrm>
            <a:off x="1181100" y="2438403"/>
            <a:ext cx="9791700" cy="356869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9A4B542-AD86-4947-BE50-B8A0EC20CC09}"/>
              </a:ext>
            </a:extLst>
          </p:cNvPr>
          <p:cNvSpPr txBox="1">
            <a:spLocks/>
          </p:cNvSpPr>
          <p:nvPr/>
        </p:nvSpPr>
        <p:spPr>
          <a:xfrm>
            <a:off x="1028700" y="2183994"/>
            <a:ext cx="10464800" cy="4020863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Week 3 will have an impact on the schedule – ready to implement in Week 4 or not</a:t>
            </a:r>
          </a:p>
          <a:p>
            <a:endParaRPr lang="en-US" sz="2200" dirty="0"/>
          </a:p>
          <a:p>
            <a:r>
              <a:rPr lang="en-US" sz="2000" dirty="0"/>
              <a:t>Week 5 (Value Week) can act as a buffer as needed</a:t>
            </a:r>
          </a:p>
          <a:p>
            <a:endParaRPr lang="en-US" sz="2000" b="1" dirty="0"/>
          </a:p>
          <a:p>
            <a:r>
              <a:rPr lang="en-US" sz="2000" dirty="0"/>
              <a:t>General note that even though helping UDL implement data streaming to </a:t>
            </a:r>
            <a:r>
              <a:rPr lang="en-US" sz="2000" dirty="0" err="1"/>
              <a:t>InfluxDB</a:t>
            </a:r>
            <a:r>
              <a:rPr lang="en-US" sz="2000" dirty="0"/>
              <a:t> was not part of the schedule, it provided a better understanding and ultimately needed to be done.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7951743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B324FA0-0DB4-3942-B6B8-27D09C4FF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Details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2757B9-F955-4193-88D9-F4EA85D547DA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9830818" y="6292334"/>
            <a:ext cx="1522982" cy="182880"/>
          </a:xfrm>
        </p:spPr>
        <p:txBody>
          <a:bodyPr/>
          <a:lstStyle/>
          <a:p>
            <a:r>
              <a:rPr lang="en-US" dirty="0"/>
              <a:t>May 18, 2021 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AB3FA8-4599-46DB-9C0B-749220AC238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8298180" y="6294120"/>
            <a:ext cx="1462788" cy="182880"/>
          </a:xfrm>
        </p:spPr>
        <p:txBody>
          <a:bodyPr/>
          <a:lstStyle/>
          <a:p>
            <a:r>
              <a:rPr lang="en-US" dirty="0"/>
              <a:t>Week 3 Status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41C65C-0714-4BCD-8550-1DD2C44FAD8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493500" y="6292334"/>
            <a:ext cx="412750" cy="182880"/>
          </a:xfrm>
        </p:spPr>
        <p:txBody>
          <a:bodyPr/>
          <a:lstStyle/>
          <a:p>
            <a:fld id="{7782931A-7D25-4B4B-9464-57AE418934A3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B053E32-00B8-4F5A-A2D8-2B2D76DB5655}"/>
              </a:ext>
            </a:extLst>
          </p:cNvPr>
          <p:cNvSpPr txBox="1">
            <a:spLocks/>
          </p:cNvSpPr>
          <p:nvPr/>
        </p:nvSpPr>
        <p:spPr>
          <a:xfrm>
            <a:off x="1028699" y="2183102"/>
            <a:ext cx="9791700" cy="356869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Streaming Detection Frameworks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Anomaly Detection Algorithms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EDA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712528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966EE-4FBD-534E-AAED-6C54465EF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699" y="381000"/>
            <a:ext cx="10086976" cy="1263352"/>
          </a:xfrm>
        </p:spPr>
        <p:txBody>
          <a:bodyPr/>
          <a:lstStyle/>
          <a:p>
            <a:r>
              <a:rPr lang="en-US" dirty="0"/>
              <a:t>Outline</a:t>
            </a:r>
            <a:endParaRPr lang="en-US" sz="3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737E2-1EBF-6244-8E0A-274D170CCC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8700" y="2286003"/>
            <a:ext cx="9791700" cy="3568696"/>
          </a:xfrm>
        </p:spPr>
        <p:txBody>
          <a:bodyPr/>
          <a:lstStyle/>
          <a:p>
            <a:endParaRPr lang="en-US"/>
          </a:p>
          <a:p>
            <a:endParaRPr lang="en-US" sz="240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5B39E-73CB-4B96-BBFA-E350F71F2E1F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9830818" y="6292334"/>
            <a:ext cx="1522982" cy="182880"/>
          </a:xfrm>
        </p:spPr>
        <p:txBody>
          <a:bodyPr/>
          <a:lstStyle/>
          <a:p>
            <a:r>
              <a:rPr lang="en-US" dirty="0"/>
              <a:t>May 18,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9C25C0-C28C-43A9-A830-FCBFC8BAA61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8298180" y="6294120"/>
            <a:ext cx="1462788" cy="182880"/>
          </a:xfrm>
        </p:spPr>
        <p:txBody>
          <a:bodyPr/>
          <a:lstStyle/>
          <a:p>
            <a:r>
              <a:rPr lang="en-US" dirty="0"/>
              <a:t>Week 3 Status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DE5F9E-39DA-49B7-8AA0-FF8E2B15DEE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493500" y="6292334"/>
            <a:ext cx="412750" cy="182880"/>
          </a:xfrm>
        </p:spPr>
        <p:txBody>
          <a:bodyPr/>
          <a:lstStyle/>
          <a:p>
            <a:fld id="{7782931A-7D25-4B4B-9464-57AE418934A3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77804643-0AB1-476B-9017-6E1A8F755CB1}"/>
              </a:ext>
            </a:extLst>
          </p:cNvPr>
          <p:cNvSpPr txBox="1">
            <a:spLocks/>
          </p:cNvSpPr>
          <p:nvPr/>
        </p:nvSpPr>
        <p:spPr>
          <a:xfrm>
            <a:off x="1028700" y="2286000"/>
            <a:ext cx="9802057" cy="290453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>
                <a:cs typeface="Calibri"/>
              </a:rPr>
              <a:t>Previous Week Summary (May 10-16)</a:t>
            </a:r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>
                <a:cs typeface="Calibri"/>
              </a:rPr>
              <a:t>Next Week Planning (May 17-23)</a:t>
            </a:r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>
                <a:cs typeface="Calibri"/>
              </a:rPr>
              <a:t>Timeline Reflection</a:t>
            </a:r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>
                <a:cs typeface="Calibri"/>
              </a:rPr>
              <a:t>Project Details (discussion slides)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43853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966EE-4FBD-534E-AAED-6C54465EF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699" y="381000"/>
            <a:ext cx="10086976" cy="1263352"/>
          </a:xfrm>
        </p:spPr>
        <p:txBody>
          <a:bodyPr/>
          <a:lstStyle/>
          <a:p>
            <a:r>
              <a:rPr lang="en-US" dirty="0"/>
              <a:t>Streaming Detection Frameworks</a:t>
            </a:r>
            <a:br>
              <a:rPr lang="en-US" dirty="0"/>
            </a:br>
            <a:r>
              <a:rPr lang="en-US" sz="3000" dirty="0"/>
              <a:t>Project Details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5B39E-73CB-4B96-BBFA-E350F71F2E1F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9830818" y="6292334"/>
            <a:ext cx="1522982" cy="182880"/>
          </a:xfrm>
        </p:spPr>
        <p:txBody>
          <a:bodyPr/>
          <a:lstStyle/>
          <a:p>
            <a:r>
              <a:rPr lang="en-US" dirty="0"/>
              <a:t>May 18,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9C25C0-C28C-43A9-A830-FCBFC8BAA61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8298180" y="6294120"/>
            <a:ext cx="1462788" cy="182880"/>
          </a:xfrm>
        </p:spPr>
        <p:txBody>
          <a:bodyPr/>
          <a:lstStyle/>
          <a:p>
            <a:r>
              <a:rPr lang="en-US" dirty="0"/>
              <a:t>Week 3 Status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DE5F9E-39DA-49B7-8AA0-FF8E2B15DEE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493500" y="6292334"/>
            <a:ext cx="412750" cy="182880"/>
          </a:xfrm>
        </p:spPr>
        <p:txBody>
          <a:bodyPr/>
          <a:lstStyle/>
          <a:p>
            <a:fld id="{7782931A-7D25-4B4B-9464-57AE418934A3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602D64C-7A74-4F54-BE39-917963439AAF}"/>
              </a:ext>
            </a:extLst>
          </p:cNvPr>
          <p:cNvSpPr txBox="1">
            <a:spLocks/>
          </p:cNvSpPr>
          <p:nvPr/>
        </p:nvSpPr>
        <p:spPr>
          <a:xfrm>
            <a:off x="1181100" y="2438403"/>
            <a:ext cx="9791700" cy="356869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427BBBCA-8F28-419B-8F28-5EC3281C594D}"/>
              </a:ext>
            </a:extLst>
          </p:cNvPr>
          <p:cNvGrpSpPr/>
          <p:nvPr/>
        </p:nvGrpSpPr>
        <p:grpSpPr>
          <a:xfrm>
            <a:off x="6244805" y="2442350"/>
            <a:ext cx="3544487" cy="1782179"/>
            <a:chOff x="667574" y="701408"/>
            <a:chExt cx="5421028" cy="3005387"/>
          </a:xfrm>
        </p:grpSpPr>
        <p:pic>
          <p:nvPicPr>
            <p:cNvPr id="33" name="Graphic 32">
              <a:extLst>
                <a:ext uri="{FF2B5EF4-FFF2-40B4-BE49-F238E27FC236}">
                  <a16:creationId xmlns:a16="http://schemas.microsoft.com/office/drawing/2014/main" id="{5A6BEE20-B028-4E7F-AF7B-C1C2E7A9E7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737801" y="1782931"/>
              <a:ext cx="1779972" cy="1779972"/>
            </a:xfrm>
            <a:prstGeom prst="rect">
              <a:avLst/>
            </a:prstGeom>
          </p:spPr>
        </p:pic>
        <p:pic>
          <p:nvPicPr>
            <p:cNvPr id="34" name="Graphic 33">
              <a:extLst>
                <a:ext uri="{FF2B5EF4-FFF2-40B4-BE49-F238E27FC236}">
                  <a16:creationId xmlns:a16="http://schemas.microsoft.com/office/drawing/2014/main" id="{E0618BCB-16E7-4E33-B0FE-EBA48DF1E1C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237193" y="701408"/>
              <a:ext cx="745676" cy="745676"/>
            </a:xfrm>
            <a:prstGeom prst="rect">
              <a:avLst/>
            </a:prstGeom>
          </p:spPr>
        </p:pic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C6D50E25-810F-4E3A-BB6C-97759D0A1514}"/>
                </a:ext>
              </a:extLst>
            </p:cNvPr>
            <p:cNvCxnSpPr/>
            <p:nvPr/>
          </p:nvCxnSpPr>
          <p:spPr>
            <a:xfrm flipV="1">
              <a:off x="2587480" y="1690783"/>
              <a:ext cx="0" cy="612558"/>
            </a:xfrm>
            <a:prstGeom prst="straightConnector1">
              <a:avLst/>
            </a:prstGeom>
            <a:ln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88AD575A-6DC8-4A89-ABD8-EBFE6ABFA448}"/>
                </a:ext>
              </a:extLst>
            </p:cNvPr>
            <p:cNvCxnSpPr>
              <a:cxnSpLocks/>
            </p:cNvCxnSpPr>
            <p:nvPr/>
          </p:nvCxnSpPr>
          <p:spPr>
            <a:xfrm>
              <a:off x="667574" y="2672916"/>
              <a:ext cx="93215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7" name="Graphic 36">
              <a:extLst>
                <a:ext uri="{FF2B5EF4-FFF2-40B4-BE49-F238E27FC236}">
                  <a16:creationId xmlns:a16="http://schemas.microsoft.com/office/drawing/2014/main" id="{073A4A4B-DB2E-482B-87DF-B762537135F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020846" y="1639039"/>
              <a:ext cx="2067756" cy="2067756"/>
            </a:xfrm>
            <a:prstGeom prst="rect">
              <a:avLst/>
            </a:prstGeom>
          </p:spPr>
        </p:pic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67CCCD73-2100-484F-B472-6D02BFCCE39A}"/>
                </a:ext>
              </a:extLst>
            </p:cNvPr>
            <p:cNvCxnSpPr>
              <a:cxnSpLocks/>
            </p:cNvCxnSpPr>
            <p:nvPr/>
          </p:nvCxnSpPr>
          <p:spPr>
            <a:xfrm>
              <a:off x="3440837" y="2717305"/>
              <a:ext cx="616257" cy="0"/>
            </a:xfrm>
            <a:prstGeom prst="straightConnector1">
              <a:avLst/>
            </a:prstGeom>
            <a:ln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DBFCAF31-349A-4283-A5F6-A5D6BEEC845A}"/>
              </a:ext>
            </a:extLst>
          </p:cNvPr>
          <p:cNvGrpSpPr/>
          <p:nvPr/>
        </p:nvGrpSpPr>
        <p:grpSpPr>
          <a:xfrm>
            <a:off x="6238766" y="4475637"/>
            <a:ext cx="3544876" cy="1782179"/>
            <a:chOff x="666979" y="701408"/>
            <a:chExt cx="5421623" cy="3005387"/>
          </a:xfrm>
        </p:grpSpPr>
        <p:pic>
          <p:nvPicPr>
            <p:cNvPr id="40" name="Graphic 39">
              <a:extLst>
                <a:ext uri="{FF2B5EF4-FFF2-40B4-BE49-F238E27FC236}">
                  <a16:creationId xmlns:a16="http://schemas.microsoft.com/office/drawing/2014/main" id="{D3427F2C-27C5-435E-93C7-1927143FF35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737801" y="1782931"/>
              <a:ext cx="1779972" cy="1779972"/>
            </a:xfrm>
            <a:prstGeom prst="rect">
              <a:avLst/>
            </a:prstGeom>
          </p:spPr>
        </p:pic>
        <p:pic>
          <p:nvPicPr>
            <p:cNvPr id="41" name="Graphic 40">
              <a:extLst>
                <a:ext uri="{FF2B5EF4-FFF2-40B4-BE49-F238E27FC236}">
                  <a16:creationId xmlns:a16="http://schemas.microsoft.com/office/drawing/2014/main" id="{0CC0945F-D930-4B2B-9B18-2773050B4C4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237193" y="701408"/>
              <a:ext cx="745676" cy="745676"/>
            </a:xfrm>
            <a:prstGeom prst="rect">
              <a:avLst/>
            </a:prstGeom>
          </p:spPr>
        </p:pic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4A2A5505-D9A0-4A46-A2B9-22037753DC5C}"/>
                </a:ext>
              </a:extLst>
            </p:cNvPr>
            <p:cNvCxnSpPr>
              <a:cxnSpLocks/>
              <a:stCxn id="40" idx="0"/>
            </p:cNvCxnSpPr>
            <p:nvPr/>
          </p:nvCxnSpPr>
          <p:spPr>
            <a:xfrm>
              <a:off x="2627788" y="1782932"/>
              <a:ext cx="0" cy="609653"/>
            </a:xfrm>
            <a:prstGeom prst="straightConnector1">
              <a:avLst/>
            </a:prstGeom>
            <a:ln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70E6E2AE-44E8-4DA4-B615-074F96BD57FB}"/>
                </a:ext>
              </a:extLst>
            </p:cNvPr>
            <p:cNvCxnSpPr>
              <a:cxnSpLocks/>
            </p:cNvCxnSpPr>
            <p:nvPr/>
          </p:nvCxnSpPr>
          <p:spPr>
            <a:xfrm>
              <a:off x="666979" y="1058981"/>
              <a:ext cx="93215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4" name="Graphic 43">
              <a:extLst>
                <a:ext uri="{FF2B5EF4-FFF2-40B4-BE49-F238E27FC236}">
                  <a16:creationId xmlns:a16="http://schemas.microsoft.com/office/drawing/2014/main" id="{648DD7E1-B2E9-41D0-B8AB-8670F6DA21A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020846" y="1639039"/>
              <a:ext cx="2067756" cy="2067756"/>
            </a:xfrm>
            <a:prstGeom prst="rect">
              <a:avLst/>
            </a:prstGeom>
          </p:spPr>
        </p:pic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5F2220BB-6685-49D6-A9C3-8C60F001D93E}"/>
                </a:ext>
              </a:extLst>
            </p:cNvPr>
            <p:cNvCxnSpPr>
              <a:cxnSpLocks/>
            </p:cNvCxnSpPr>
            <p:nvPr/>
          </p:nvCxnSpPr>
          <p:spPr>
            <a:xfrm>
              <a:off x="3440837" y="2717305"/>
              <a:ext cx="616257" cy="0"/>
            </a:xfrm>
            <a:prstGeom prst="straightConnector1">
              <a:avLst/>
            </a:prstGeom>
            <a:ln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B5F471B8-E7FA-407C-8469-A3138B7B896F}"/>
              </a:ext>
            </a:extLst>
          </p:cNvPr>
          <p:cNvGrpSpPr/>
          <p:nvPr/>
        </p:nvGrpSpPr>
        <p:grpSpPr>
          <a:xfrm>
            <a:off x="10392932" y="2151382"/>
            <a:ext cx="984554" cy="957150"/>
            <a:chOff x="10392932" y="2151382"/>
            <a:chExt cx="984554" cy="957150"/>
          </a:xfrm>
        </p:grpSpPr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36B4CC07-2D13-4127-AFF3-F4748F80D185}"/>
                </a:ext>
              </a:extLst>
            </p:cNvPr>
            <p:cNvCxnSpPr>
              <a:cxnSpLocks/>
            </p:cNvCxnSpPr>
            <p:nvPr/>
          </p:nvCxnSpPr>
          <p:spPr>
            <a:xfrm>
              <a:off x="10565603" y="2460402"/>
              <a:ext cx="60948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5039AABB-4C0A-4E1D-95F2-1596A5B513E9}"/>
                </a:ext>
              </a:extLst>
            </p:cNvPr>
            <p:cNvCxnSpPr>
              <a:cxnSpLocks/>
            </p:cNvCxnSpPr>
            <p:nvPr/>
          </p:nvCxnSpPr>
          <p:spPr>
            <a:xfrm>
              <a:off x="10565603" y="2688984"/>
              <a:ext cx="598680" cy="0"/>
            </a:xfrm>
            <a:prstGeom prst="straightConnector1">
              <a:avLst/>
            </a:prstGeom>
            <a:ln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3CD96ECD-2B2D-42D9-973B-151C9D6FEF9A}"/>
                </a:ext>
              </a:extLst>
            </p:cNvPr>
            <p:cNvCxnSpPr>
              <a:cxnSpLocks/>
            </p:cNvCxnSpPr>
            <p:nvPr/>
          </p:nvCxnSpPr>
          <p:spPr>
            <a:xfrm>
              <a:off x="10561404" y="2966379"/>
              <a:ext cx="602879" cy="0"/>
            </a:xfrm>
            <a:prstGeom prst="straightConnector1">
              <a:avLst/>
            </a:prstGeom>
            <a:ln>
              <a:solidFill>
                <a:schemeClr val="accent6">
                  <a:lumMod val="7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813BBC7B-4720-43C0-8D93-66816B9D72E0}"/>
                </a:ext>
              </a:extLst>
            </p:cNvPr>
            <p:cNvSpPr txBox="1"/>
            <p:nvPr/>
          </p:nvSpPr>
          <p:spPr>
            <a:xfrm>
              <a:off x="10665491" y="2232188"/>
              <a:ext cx="58787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schemeClr val="bg1"/>
                  </a:solidFill>
                </a:rPr>
                <a:t>Raw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D96DD433-E32A-437E-BA74-C166C1C1EE69}"/>
                </a:ext>
              </a:extLst>
            </p:cNvPr>
            <p:cNvSpPr txBox="1"/>
            <p:nvPr/>
          </p:nvSpPr>
          <p:spPr>
            <a:xfrm>
              <a:off x="10595461" y="2482066"/>
              <a:ext cx="58787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schemeClr val="bg1"/>
                  </a:solidFill>
                </a:rPr>
                <a:t>Parsed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BFCE48CA-43D8-4942-8675-974FBE170C0E}"/>
                </a:ext>
              </a:extLst>
            </p:cNvPr>
            <p:cNvSpPr txBox="1"/>
            <p:nvPr/>
          </p:nvSpPr>
          <p:spPr>
            <a:xfrm>
              <a:off x="10541374" y="2752050"/>
              <a:ext cx="83611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schemeClr val="bg1"/>
                  </a:solidFill>
                </a:rPr>
                <a:t>Detected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31D99761-2CB1-4C05-8539-0B85773154F1}"/>
                </a:ext>
              </a:extLst>
            </p:cNvPr>
            <p:cNvSpPr/>
            <p:nvPr/>
          </p:nvSpPr>
          <p:spPr>
            <a:xfrm>
              <a:off x="10392932" y="2151382"/>
              <a:ext cx="960326" cy="95715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40DCE47D-3F7A-42B0-B043-72ECB2ADDB4F}"/>
              </a:ext>
            </a:extLst>
          </p:cNvPr>
          <p:cNvSpPr txBox="1"/>
          <p:nvPr/>
        </p:nvSpPr>
        <p:spPr>
          <a:xfrm>
            <a:off x="1008660" y="2232188"/>
            <a:ext cx="496358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Anomaly Detection on Read-in w/ </a:t>
            </a:r>
            <a:r>
              <a:rPr lang="en-US" b="1" dirty="0" err="1">
                <a:solidFill>
                  <a:schemeClr val="bg1"/>
                </a:solidFill>
              </a:rPr>
              <a:t>Telegraf</a:t>
            </a:r>
            <a:endParaRPr lang="en-US" b="1" dirty="0">
              <a:solidFill>
                <a:schemeClr val="bg1"/>
              </a:solidFill>
            </a:endParaRPr>
          </a:p>
          <a:p>
            <a:endParaRPr lang="en-US" sz="1400" i="1" dirty="0">
              <a:solidFill>
                <a:schemeClr val="bg1"/>
              </a:solidFill>
            </a:endParaRPr>
          </a:p>
          <a:p>
            <a:r>
              <a:rPr lang="en-US" sz="1400" i="1" dirty="0">
                <a:solidFill>
                  <a:schemeClr val="bg1"/>
                </a:solidFill>
              </a:rPr>
              <a:t>Pros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Detect before the database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chemeClr val="bg1"/>
                </a:solidFill>
              </a:rPr>
              <a:t>Telegraf</a:t>
            </a:r>
            <a:r>
              <a:rPr lang="en-US" sz="1400" dirty="0">
                <a:solidFill>
                  <a:schemeClr val="bg1"/>
                </a:solidFill>
              </a:rPr>
              <a:t> is likely the fastest option</a:t>
            </a:r>
          </a:p>
          <a:p>
            <a:endParaRPr lang="en-US" sz="1400" dirty="0">
              <a:solidFill>
                <a:schemeClr val="bg1"/>
              </a:solidFill>
            </a:endParaRPr>
          </a:p>
          <a:p>
            <a:r>
              <a:rPr lang="en-US" sz="1400" i="1" dirty="0">
                <a:solidFill>
                  <a:schemeClr val="bg1"/>
                </a:solidFill>
              </a:rPr>
              <a:t>Cons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Requires a </a:t>
            </a:r>
            <a:r>
              <a:rPr lang="en-US" sz="1400" dirty="0" err="1">
                <a:solidFill>
                  <a:schemeClr val="bg1"/>
                </a:solidFill>
              </a:rPr>
              <a:t>Telegraf</a:t>
            </a:r>
            <a:r>
              <a:rPr lang="en-US" sz="1400" dirty="0">
                <a:solidFill>
                  <a:schemeClr val="bg1"/>
                </a:solidFill>
              </a:rPr>
              <a:t> plug-in that runs a python program, no good examples found online</a:t>
            </a:r>
          </a:p>
          <a:p>
            <a:endParaRPr lang="en-US" sz="1400" dirty="0">
              <a:solidFill>
                <a:schemeClr val="bg1"/>
              </a:solidFill>
            </a:endParaRPr>
          </a:p>
          <a:p>
            <a:r>
              <a:rPr lang="en-US" sz="1400" i="1" dirty="0">
                <a:solidFill>
                  <a:schemeClr val="bg1"/>
                </a:solidFill>
              </a:rPr>
              <a:t>Variations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chemeClr val="bg1"/>
                </a:solidFill>
              </a:rPr>
              <a:t>Telegraf</a:t>
            </a:r>
            <a:r>
              <a:rPr lang="en-US" sz="1400" dirty="0">
                <a:solidFill>
                  <a:schemeClr val="bg1"/>
                </a:solidFill>
              </a:rPr>
              <a:t> continuously runs Python that sends data directly to </a:t>
            </a:r>
            <a:r>
              <a:rPr lang="en-US" sz="1400" dirty="0" err="1">
                <a:solidFill>
                  <a:schemeClr val="bg1"/>
                </a:solidFill>
              </a:rPr>
              <a:t>InfluxDB</a:t>
            </a:r>
            <a:endParaRPr lang="en-US" sz="1400" dirty="0">
              <a:solidFill>
                <a:schemeClr val="bg1"/>
              </a:solidFill>
            </a:endParaRPr>
          </a:p>
          <a:p>
            <a:endParaRPr lang="en-US" sz="1400" dirty="0">
              <a:solidFill>
                <a:schemeClr val="bg1"/>
              </a:solidFill>
            </a:endParaRPr>
          </a:p>
          <a:p>
            <a:r>
              <a:rPr lang="en-US" sz="1400" b="1" dirty="0">
                <a:solidFill>
                  <a:srgbClr val="00B050"/>
                </a:solidFill>
              </a:rPr>
              <a:t>Considering this method as recently was able to get </a:t>
            </a:r>
            <a:r>
              <a:rPr lang="en-US" sz="1400" b="1" dirty="0" err="1">
                <a:solidFill>
                  <a:srgbClr val="00B050"/>
                </a:solidFill>
              </a:rPr>
              <a:t>Telegraf</a:t>
            </a:r>
            <a:r>
              <a:rPr lang="en-US" sz="1400" b="1" dirty="0">
                <a:solidFill>
                  <a:srgbClr val="00B050"/>
                </a:solidFill>
              </a:rPr>
              <a:t> to continuously run Python</a:t>
            </a:r>
          </a:p>
          <a:p>
            <a:endParaRPr lang="en-US" sz="1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  <a:p>
            <a:endParaRPr lang="en-US" sz="1400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E58B4536-9003-4D20-B4EB-30F049EC40E4}"/>
              </a:ext>
            </a:extLst>
          </p:cNvPr>
          <p:cNvCxnSpPr>
            <a:cxnSpLocks/>
          </p:cNvCxnSpPr>
          <p:nvPr/>
        </p:nvCxnSpPr>
        <p:spPr>
          <a:xfrm>
            <a:off x="7878041" y="2844477"/>
            <a:ext cx="859315" cy="312346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74BDD4AB-91C9-4520-8652-859BA3C732C8}"/>
              </a:ext>
            </a:extLst>
          </p:cNvPr>
          <p:cNvCxnSpPr>
            <a:cxnSpLocks/>
          </p:cNvCxnSpPr>
          <p:nvPr/>
        </p:nvCxnSpPr>
        <p:spPr>
          <a:xfrm>
            <a:off x="7937716" y="4961038"/>
            <a:ext cx="859315" cy="312346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24235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raphic 72">
            <a:extLst>
              <a:ext uri="{FF2B5EF4-FFF2-40B4-BE49-F238E27FC236}">
                <a16:creationId xmlns:a16="http://schemas.microsoft.com/office/drawing/2014/main" id="{1ED9C113-0194-421B-ADA9-2B5FE95741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58620" y="3548450"/>
            <a:ext cx="1163818" cy="10555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8E966EE-4FBD-534E-AAED-6C54465EF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699" y="381000"/>
            <a:ext cx="10086976" cy="1263352"/>
          </a:xfrm>
        </p:spPr>
        <p:txBody>
          <a:bodyPr/>
          <a:lstStyle/>
          <a:p>
            <a:r>
              <a:rPr lang="en-US" dirty="0"/>
              <a:t>Streaming Detection Frameworks</a:t>
            </a:r>
            <a:br>
              <a:rPr lang="en-US" dirty="0"/>
            </a:br>
            <a:r>
              <a:rPr lang="en-US" sz="3000" dirty="0"/>
              <a:t>Project Details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5B39E-73CB-4B96-BBFA-E350F71F2E1F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9830818" y="6292334"/>
            <a:ext cx="1522982" cy="182880"/>
          </a:xfrm>
        </p:spPr>
        <p:txBody>
          <a:bodyPr/>
          <a:lstStyle/>
          <a:p>
            <a:r>
              <a:rPr lang="en-US" dirty="0"/>
              <a:t>May 18,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9C25C0-C28C-43A9-A830-FCBFC8BAA61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8298180" y="6294120"/>
            <a:ext cx="1462788" cy="182880"/>
          </a:xfrm>
        </p:spPr>
        <p:txBody>
          <a:bodyPr/>
          <a:lstStyle/>
          <a:p>
            <a:r>
              <a:rPr lang="en-US" dirty="0"/>
              <a:t>Week 3 Status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DE5F9E-39DA-49B7-8AA0-FF8E2B15DEE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493500" y="6292334"/>
            <a:ext cx="412750" cy="182880"/>
          </a:xfrm>
        </p:spPr>
        <p:txBody>
          <a:bodyPr/>
          <a:lstStyle/>
          <a:p>
            <a:fld id="{7782931A-7D25-4B4B-9464-57AE418934A3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602D64C-7A74-4F54-BE39-917963439AAF}"/>
              </a:ext>
            </a:extLst>
          </p:cNvPr>
          <p:cNvSpPr txBox="1">
            <a:spLocks/>
          </p:cNvSpPr>
          <p:nvPr/>
        </p:nvSpPr>
        <p:spPr>
          <a:xfrm>
            <a:off x="1181100" y="2438403"/>
            <a:ext cx="9791700" cy="356869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0DCE47D-3F7A-42B0-B043-72ECB2ADDB4F}"/>
              </a:ext>
            </a:extLst>
          </p:cNvPr>
          <p:cNvSpPr txBox="1"/>
          <p:nvPr/>
        </p:nvSpPr>
        <p:spPr>
          <a:xfrm>
            <a:off x="1008660" y="2232188"/>
            <a:ext cx="4963586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Anomaly Detection with Flux Tasks</a:t>
            </a:r>
          </a:p>
          <a:p>
            <a:endParaRPr lang="en-US" u="sng" dirty="0">
              <a:solidFill>
                <a:schemeClr val="bg1"/>
              </a:solidFill>
            </a:endParaRPr>
          </a:p>
          <a:p>
            <a:r>
              <a:rPr lang="en-US" sz="1400" i="1" dirty="0">
                <a:solidFill>
                  <a:schemeClr val="bg1"/>
                </a:solidFill>
              </a:rPr>
              <a:t>Pros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Post-processing allows pulling more than incoming data</a:t>
            </a:r>
          </a:p>
          <a:p>
            <a:endParaRPr lang="en-US" sz="1400" dirty="0">
              <a:solidFill>
                <a:schemeClr val="bg1"/>
              </a:solidFill>
            </a:endParaRPr>
          </a:p>
          <a:p>
            <a:r>
              <a:rPr lang="en-US" sz="1400" i="1" dirty="0">
                <a:solidFill>
                  <a:schemeClr val="bg1"/>
                </a:solidFill>
              </a:rPr>
              <a:t>Cons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Likely slower than method #1 for detection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Requires setting up an API or getting </a:t>
            </a:r>
            <a:r>
              <a:rPr lang="en-US" sz="1400" dirty="0" err="1">
                <a:solidFill>
                  <a:schemeClr val="bg1"/>
                </a:solidFill>
              </a:rPr>
              <a:t>Telgraf</a:t>
            </a:r>
            <a:r>
              <a:rPr lang="en-US" sz="1400" dirty="0">
                <a:solidFill>
                  <a:schemeClr val="bg1"/>
                </a:solidFill>
              </a:rPr>
              <a:t> to pick-up http post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sz="1400" b="1" dirty="0">
                <a:solidFill>
                  <a:schemeClr val="accent6">
                    <a:lumMod val="75000"/>
                  </a:schemeClr>
                </a:solidFill>
              </a:rPr>
              <a:t>Not planning on currently pursuing this due to current uncertainty with </a:t>
            </a:r>
            <a:r>
              <a:rPr lang="en-US" sz="1400" b="1" dirty="0" err="1">
                <a:solidFill>
                  <a:schemeClr val="accent6">
                    <a:lumMod val="75000"/>
                  </a:schemeClr>
                </a:solidFill>
              </a:rPr>
              <a:t>Telegraf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</a:rPr>
              <a:t> or additional effort in setting up API</a:t>
            </a:r>
          </a:p>
          <a:p>
            <a:endParaRPr lang="en-US" sz="1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  <a:p>
            <a:endParaRPr lang="en-US" sz="1400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D87ADA37-A867-4EEA-950E-C31D004D8F87}"/>
              </a:ext>
            </a:extLst>
          </p:cNvPr>
          <p:cNvGrpSpPr/>
          <p:nvPr/>
        </p:nvGrpSpPr>
        <p:grpSpPr>
          <a:xfrm>
            <a:off x="6286331" y="3855116"/>
            <a:ext cx="4615772" cy="1615558"/>
            <a:chOff x="667574" y="982390"/>
            <a:chExt cx="7059478" cy="2724405"/>
          </a:xfrm>
        </p:grpSpPr>
        <p:pic>
          <p:nvPicPr>
            <p:cNvPr id="62" name="Graphic 61">
              <a:extLst>
                <a:ext uri="{FF2B5EF4-FFF2-40B4-BE49-F238E27FC236}">
                  <a16:creationId xmlns:a16="http://schemas.microsoft.com/office/drawing/2014/main" id="{B1094BF3-6CF3-4076-8947-B24F293FEC4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020846" y="1639039"/>
              <a:ext cx="2067756" cy="2067756"/>
            </a:xfrm>
            <a:prstGeom prst="rect">
              <a:avLst/>
            </a:prstGeom>
          </p:spPr>
        </p:pic>
        <p:pic>
          <p:nvPicPr>
            <p:cNvPr id="57" name="Graphic 56">
              <a:extLst>
                <a:ext uri="{FF2B5EF4-FFF2-40B4-BE49-F238E27FC236}">
                  <a16:creationId xmlns:a16="http://schemas.microsoft.com/office/drawing/2014/main" id="{B57AB48A-A762-4E7F-A79C-AA4476E067F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737801" y="1782931"/>
              <a:ext cx="1779972" cy="1779972"/>
            </a:xfrm>
            <a:prstGeom prst="rect">
              <a:avLst/>
            </a:prstGeom>
          </p:spPr>
        </p:pic>
        <p:pic>
          <p:nvPicPr>
            <p:cNvPr id="58" name="Graphic 57">
              <a:extLst>
                <a:ext uri="{FF2B5EF4-FFF2-40B4-BE49-F238E27FC236}">
                  <a16:creationId xmlns:a16="http://schemas.microsoft.com/office/drawing/2014/main" id="{37921D2C-BAE5-48A3-A931-F6BFA3399A9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981376" y="982390"/>
              <a:ext cx="745676" cy="745676"/>
            </a:xfrm>
            <a:prstGeom prst="rect">
              <a:avLst/>
            </a:prstGeom>
          </p:spPr>
        </p:pic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A3FAF6BC-6EFE-4ABB-94F1-0BBC1341D75E}"/>
                </a:ext>
              </a:extLst>
            </p:cNvPr>
            <p:cNvCxnSpPr/>
            <p:nvPr/>
          </p:nvCxnSpPr>
          <p:spPr>
            <a:xfrm flipV="1">
              <a:off x="5054724" y="1639038"/>
              <a:ext cx="0" cy="612558"/>
            </a:xfrm>
            <a:prstGeom prst="straightConnector1">
              <a:avLst/>
            </a:prstGeom>
            <a:ln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B9E75CBB-C4B3-4E4B-8212-DD9CF2C94C6D}"/>
                </a:ext>
              </a:extLst>
            </p:cNvPr>
            <p:cNvCxnSpPr>
              <a:cxnSpLocks/>
            </p:cNvCxnSpPr>
            <p:nvPr/>
          </p:nvCxnSpPr>
          <p:spPr>
            <a:xfrm>
              <a:off x="667574" y="2672916"/>
              <a:ext cx="93215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583D39C4-8D68-4CEC-BD23-D77E8E5291A0}"/>
                </a:ext>
              </a:extLst>
            </p:cNvPr>
            <p:cNvCxnSpPr>
              <a:cxnSpLocks/>
            </p:cNvCxnSpPr>
            <p:nvPr/>
          </p:nvCxnSpPr>
          <p:spPr>
            <a:xfrm>
              <a:off x="3440837" y="2717305"/>
              <a:ext cx="616257" cy="0"/>
            </a:xfrm>
            <a:prstGeom prst="straightConnector1">
              <a:avLst/>
            </a:prstGeom>
            <a:ln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849AFE9F-1136-4D28-B2E2-352939F8E213}"/>
              </a:ext>
            </a:extLst>
          </p:cNvPr>
          <p:cNvGrpSpPr/>
          <p:nvPr/>
        </p:nvGrpSpPr>
        <p:grpSpPr>
          <a:xfrm>
            <a:off x="10369246" y="2210673"/>
            <a:ext cx="984554" cy="957150"/>
            <a:chOff x="10392932" y="2151382"/>
            <a:chExt cx="984554" cy="957150"/>
          </a:xfrm>
        </p:grpSpPr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E208D755-0870-4427-A315-30777B90F4B0}"/>
                </a:ext>
              </a:extLst>
            </p:cNvPr>
            <p:cNvCxnSpPr>
              <a:cxnSpLocks/>
            </p:cNvCxnSpPr>
            <p:nvPr/>
          </p:nvCxnSpPr>
          <p:spPr>
            <a:xfrm>
              <a:off x="10565603" y="2460402"/>
              <a:ext cx="60948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89FADD8D-6BAD-4A26-BE52-E8D1BC5ADA4C}"/>
                </a:ext>
              </a:extLst>
            </p:cNvPr>
            <p:cNvCxnSpPr>
              <a:cxnSpLocks/>
            </p:cNvCxnSpPr>
            <p:nvPr/>
          </p:nvCxnSpPr>
          <p:spPr>
            <a:xfrm>
              <a:off x="10565603" y="2688984"/>
              <a:ext cx="598680" cy="0"/>
            </a:xfrm>
            <a:prstGeom prst="straightConnector1">
              <a:avLst/>
            </a:prstGeom>
            <a:ln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953BCF52-27B6-496A-94B1-6CBDD2D8ECE8}"/>
                </a:ext>
              </a:extLst>
            </p:cNvPr>
            <p:cNvCxnSpPr>
              <a:cxnSpLocks/>
            </p:cNvCxnSpPr>
            <p:nvPr/>
          </p:nvCxnSpPr>
          <p:spPr>
            <a:xfrm>
              <a:off x="10561404" y="2966379"/>
              <a:ext cx="602879" cy="0"/>
            </a:xfrm>
            <a:prstGeom prst="straightConnector1">
              <a:avLst/>
            </a:prstGeom>
            <a:ln>
              <a:solidFill>
                <a:schemeClr val="accent6">
                  <a:lumMod val="7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BB387441-2048-4A16-A670-89CC6D8C694A}"/>
                </a:ext>
              </a:extLst>
            </p:cNvPr>
            <p:cNvSpPr txBox="1"/>
            <p:nvPr/>
          </p:nvSpPr>
          <p:spPr>
            <a:xfrm>
              <a:off x="10665491" y="2232188"/>
              <a:ext cx="58787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schemeClr val="bg1"/>
                  </a:solidFill>
                </a:rPr>
                <a:t>Raw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DB7730BC-E791-4317-9C7A-03336D52C4C3}"/>
                </a:ext>
              </a:extLst>
            </p:cNvPr>
            <p:cNvSpPr txBox="1"/>
            <p:nvPr/>
          </p:nvSpPr>
          <p:spPr>
            <a:xfrm>
              <a:off x="10595461" y="2482066"/>
              <a:ext cx="58787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schemeClr val="bg1"/>
                  </a:solidFill>
                </a:rPr>
                <a:t>Parsed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7C479979-7503-49EF-B9F3-257BF8CC657E}"/>
                </a:ext>
              </a:extLst>
            </p:cNvPr>
            <p:cNvSpPr txBox="1"/>
            <p:nvPr/>
          </p:nvSpPr>
          <p:spPr>
            <a:xfrm>
              <a:off x="10541374" y="2752050"/>
              <a:ext cx="83611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schemeClr val="bg1"/>
                  </a:solidFill>
                </a:rPr>
                <a:t>Detected</a:t>
              </a: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69CA4F86-C8B9-42E0-9774-BA35466542CB}"/>
                </a:ext>
              </a:extLst>
            </p:cNvPr>
            <p:cNvSpPr/>
            <p:nvPr/>
          </p:nvSpPr>
          <p:spPr>
            <a:xfrm>
              <a:off x="10392932" y="2151382"/>
              <a:ext cx="960326" cy="95715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733D7CE9-3DB3-4FBE-BA4B-94458DCBE58D}"/>
              </a:ext>
            </a:extLst>
          </p:cNvPr>
          <p:cNvCxnSpPr>
            <a:cxnSpLocks/>
          </p:cNvCxnSpPr>
          <p:nvPr/>
        </p:nvCxnSpPr>
        <p:spPr>
          <a:xfrm flipH="1">
            <a:off x="9830818" y="4382478"/>
            <a:ext cx="706900" cy="368410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FD1B898F-419F-4705-9E69-DCE15C35E4E4}"/>
              </a:ext>
            </a:extLst>
          </p:cNvPr>
          <p:cNvCxnSpPr>
            <a:cxnSpLocks/>
          </p:cNvCxnSpPr>
          <p:nvPr/>
        </p:nvCxnSpPr>
        <p:spPr>
          <a:xfrm>
            <a:off x="9830818" y="4062999"/>
            <a:ext cx="402934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648EFB60-BB2D-40BB-A4BB-B4F763DA7C56}"/>
              </a:ext>
            </a:extLst>
          </p:cNvPr>
          <p:cNvSpPr txBox="1"/>
          <p:nvPr/>
        </p:nvSpPr>
        <p:spPr>
          <a:xfrm>
            <a:off x="8887943" y="3417364"/>
            <a:ext cx="5337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API</a:t>
            </a:r>
          </a:p>
          <a:p>
            <a:pPr algn="ctr"/>
            <a:r>
              <a:rPr lang="en-US" sz="1000" dirty="0">
                <a:solidFill>
                  <a:schemeClr val="bg1"/>
                </a:solidFill>
              </a:rPr>
              <a:t>or</a:t>
            </a:r>
          </a:p>
        </p:txBody>
      </p:sp>
    </p:spTree>
    <p:extLst>
      <p:ext uri="{BB962C8B-B14F-4D97-AF65-F5344CB8AC3E}">
        <p14:creationId xmlns:p14="http://schemas.microsoft.com/office/powerpoint/2010/main" val="38069294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966EE-4FBD-534E-AAED-6C54465EF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699" y="381000"/>
            <a:ext cx="10086976" cy="1263352"/>
          </a:xfrm>
        </p:spPr>
        <p:txBody>
          <a:bodyPr/>
          <a:lstStyle/>
          <a:p>
            <a:r>
              <a:rPr lang="en-US" dirty="0"/>
              <a:t>Streaming Detection Frameworks</a:t>
            </a:r>
            <a:br>
              <a:rPr lang="en-US" dirty="0"/>
            </a:br>
            <a:r>
              <a:rPr lang="en-US" sz="3000" dirty="0"/>
              <a:t>Project Details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5B39E-73CB-4B96-BBFA-E350F71F2E1F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9830818" y="6292334"/>
            <a:ext cx="1522982" cy="182880"/>
          </a:xfrm>
        </p:spPr>
        <p:txBody>
          <a:bodyPr/>
          <a:lstStyle/>
          <a:p>
            <a:r>
              <a:rPr lang="en-US" dirty="0"/>
              <a:t>May 18,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9C25C0-C28C-43A9-A830-FCBFC8BAA61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8298180" y="6294120"/>
            <a:ext cx="1462788" cy="182880"/>
          </a:xfrm>
        </p:spPr>
        <p:txBody>
          <a:bodyPr/>
          <a:lstStyle/>
          <a:p>
            <a:r>
              <a:rPr lang="en-US" dirty="0"/>
              <a:t>Week 3 Status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DE5F9E-39DA-49B7-8AA0-FF8E2B15DEE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493500" y="6292334"/>
            <a:ext cx="412750" cy="182880"/>
          </a:xfrm>
        </p:spPr>
        <p:txBody>
          <a:bodyPr/>
          <a:lstStyle/>
          <a:p>
            <a:fld id="{7782931A-7D25-4B4B-9464-57AE418934A3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602D64C-7A74-4F54-BE39-917963439AAF}"/>
              </a:ext>
            </a:extLst>
          </p:cNvPr>
          <p:cNvSpPr txBox="1">
            <a:spLocks/>
          </p:cNvSpPr>
          <p:nvPr/>
        </p:nvSpPr>
        <p:spPr>
          <a:xfrm>
            <a:off x="1181100" y="2438403"/>
            <a:ext cx="9791700" cy="356869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0DCE47D-3F7A-42B0-B043-72ECB2ADDB4F}"/>
              </a:ext>
            </a:extLst>
          </p:cNvPr>
          <p:cNvSpPr txBox="1"/>
          <p:nvPr/>
        </p:nvSpPr>
        <p:spPr>
          <a:xfrm>
            <a:off x="1008660" y="2232188"/>
            <a:ext cx="4963586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Anomaly Detection with </a:t>
            </a:r>
            <a:r>
              <a:rPr lang="en-US" b="1" dirty="0" err="1">
                <a:solidFill>
                  <a:schemeClr val="bg1"/>
                </a:solidFill>
              </a:rPr>
              <a:t>InfluxDB</a:t>
            </a:r>
            <a:r>
              <a:rPr lang="en-US" b="1" dirty="0">
                <a:solidFill>
                  <a:schemeClr val="bg1"/>
                </a:solidFill>
              </a:rPr>
              <a:t>-Python and </a:t>
            </a:r>
            <a:r>
              <a:rPr lang="en-US" b="1" dirty="0" err="1">
                <a:solidFill>
                  <a:schemeClr val="bg1"/>
                </a:solidFill>
              </a:rPr>
              <a:t>RxPy</a:t>
            </a:r>
            <a:r>
              <a:rPr lang="en-US" b="1" dirty="0">
                <a:solidFill>
                  <a:schemeClr val="bg1"/>
                </a:solidFill>
              </a:rPr>
              <a:t>/Cron Task</a:t>
            </a:r>
          </a:p>
          <a:p>
            <a:endParaRPr lang="en-US" u="sng" dirty="0">
              <a:solidFill>
                <a:schemeClr val="bg1"/>
              </a:solidFill>
            </a:endParaRPr>
          </a:p>
          <a:p>
            <a:r>
              <a:rPr lang="en-US" sz="1400" i="1" dirty="0">
                <a:solidFill>
                  <a:schemeClr val="bg1"/>
                </a:solidFill>
              </a:rPr>
              <a:t>Pros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No need for </a:t>
            </a:r>
            <a:r>
              <a:rPr lang="en-US" sz="1400" dirty="0" err="1">
                <a:solidFill>
                  <a:schemeClr val="bg1"/>
                </a:solidFill>
              </a:rPr>
              <a:t>Telegraf</a:t>
            </a:r>
            <a:r>
              <a:rPr lang="en-US" sz="1400" dirty="0">
                <a:solidFill>
                  <a:schemeClr val="bg1"/>
                </a:solidFill>
              </a:rPr>
              <a:t> running an external program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Read-in is separated from anomaly detection</a:t>
            </a:r>
          </a:p>
          <a:p>
            <a:endParaRPr lang="en-US" sz="1400" dirty="0">
              <a:solidFill>
                <a:schemeClr val="bg1"/>
              </a:solidFill>
            </a:endParaRPr>
          </a:p>
          <a:p>
            <a:r>
              <a:rPr lang="en-US" sz="1400" i="1" dirty="0">
                <a:solidFill>
                  <a:schemeClr val="bg1"/>
                </a:solidFill>
              </a:rPr>
              <a:t>Cons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Anomaly detection is potentially slower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Requires running a continuous Python program</a:t>
            </a:r>
          </a:p>
          <a:p>
            <a:endParaRPr lang="en-US" sz="1400" i="1" dirty="0">
              <a:solidFill>
                <a:schemeClr val="bg1"/>
              </a:solidFill>
            </a:endParaRPr>
          </a:p>
          <a:p>
            <a:r>
              <a:rPr lang="en-US" sz="1400" b="1" dirty="0">
                <a:solidFill>
                  <a:srgbClr val="00B050"/>
                </a:solidFill>
              </a:rPr>
              <a:t>Considering this method as it doesn’t require </a:t>
            </a:r>
            <a:r>
              <a:rPr lang="en-US" sz="1400" b="1" dirty="0" err="1">
                <a:solidFill>
                  <a:srgbClr val="00B050"/>
                </a:solidFill>
              </a:rPr>
              <a:t>Telegraf</a:t>
            </a:r>
            <a:r>
              <a:rPr lang="en-US" sz="1400" b="1" dirty="0">
                <a:solidFill>
                  <a:srgbClr val="00B050"/>
                </a:solidFill>
              </a:rPr>
              <a:t> to run Python and should be general enough that it could be later implemented with </a:t>
            </a:r>
            <a:r>
              <a:rPr lang="en-US" sz="1400" b="1" dirty="0" err="1">
                <a:solidFill>
                  <a:srgbClr val="00B050"/>
                </a:solidFill>
              </a:rPr>
              <a:t>Telegraf</a:t>
            </a:r>
            <a:endParaRPr lang="en-US" sz="1400" b="1" dirty="0">
              <a:solidFill>
                <a:srgbClr val="00B050"/>
              </a:solidFill>
            </a:endParaRPr>
          </a:p>
          <a:p>
            <a:endParaRPr lang="en-US" sz="1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  <a:p>
            <a:endParaRPr lang="en-US" sz="1400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D87ADA37-A867-4EEA-950E-C31D004D8F87}"/>
              </a:ext>
            </a:extLst>
          </p:cNvPr>
          <p:cNvGrpSpPr/>
          <p:nvPr/>
        </p:nvGrpSpPr>
        <p:grpSpPr>
          <a:xfrm>
            <a:off x="6096000" y="3770541"/>
            <a:ext cx="4892916" cy="1226169"/>
            <a:chOff x="667574" y="1639039"/>
            <a:chExt cx="7483350" cy="2067756"/>
          </a:xfrm>
        </p:grpSpPr>
        <p:pic>
          <p:nvPicPr>
            <p:cNvPr id="62" name="Graphic 61">
              <a:extLst>
                <a:ext uri="{FF2B5EF4-FFF2-40B4-BE49-F238E27FC236}">
                  <a16:creationId xmlns:a16="http://schemas.microsoft.com/office/drawing/2014/main" id="{B1094BF3-6CF3-4076-8947-B24F293FEC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020846" y="1639039"/>
              <a:ext cx="2067756" cy="2067756"/>
            </a:xfrm>
            <a:prstGeom prst="rect">
              <a:avLst/>
            </a:prstGeom>
          </p:spPr>
        </p:pic>
        <p:pic>
          <p:nvPicPr>
            <p:cNvPr id="57" name="Graphic 56">
              <a:extLst>
                <a:ext uri="{FF2B5EF4-FFF2-40B4-BE49-F238E27FC236}">
                  <a16:creationId xmlns:a16="http://schemas.microsoft.com/office/drawing/2014/main" id="{B57AB48A-A762-4E7F-A79C-AA4476E067F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737801" y="1782931"/>
              <a:ext cx="1779972" cy="1779972"/>
            </a:xfrm>
            <a:prstGeom prst="rect">
              <a:avLst/>
            </a:prstGeom>
          </p:spPr>
        </p:pic>
        <p:pic>
          <p:nvPicPr>
            <p:cNvPr id="58" name="Graphic 57">
              <a:extLst>
                <a:ext uri="{FF2B5EF4-FFF2-40B4-BE49-F238E27FC236}">
                  <a16:creationId xmlns:a16="http://schemas.microsoft.com/office/drawing/2014/main" id="{37921D2C-BAE5-48A3-A931-F6BFA3399A9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405248" y="2368214"/>
              <a:ext cx="745676" cy="745676"/>
            </a:xfrm>
            <a:prstGeom prst="rect">
              <a:avLst/>
            </a:prstGeom>
          </p:spPr>
        </p:pic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B9E75CBB-C4B3-4E4B-8212-DD9CF2C94C6D}"/>
                </a:ext>
              </a:extLst>
            </p:cNvPr>
            <p:cNvCxnSpPr>
              <a:cxnSpLocks/>
            </p:cNvCxnSpPr>
            <p:nvPr/>
          </p:nvCxnSpPr>
          <p:spPr>
            <a:xfrm>
              <a:off x="667574" y="2672916"/>
              <a:ext cx="93215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583D39C4-8D68-4CEC-BD23-D77E8E5291A0}"/>
                </a:ext>
              </a:extLst>
            </p:cNvPr>
            <p:cNvCxnSpPr>
              <a:cxnSpLocks/>
            </p:cNvCxnSpPr>
            <p:nvPr/>
          </p:nvCxnSpPr>
          <p:spPr>
            <a:xfrm>
              <a:off x="3517773" y="2656638"/>
              <a:ext cx="616257" cy="0"/>
            </a:xfrm>
            <a:prstGeom prst="straightConnector1">
              <a:avLst/>
            </a:prstGeom>
            <a:ln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849AFE9F-1136-4D28-B2E2-352939F8E213}"/>
              </a:ext>
            </a:extLst>
          </p:cNvPr>
          <p:cNvGrpSpPr/>
          <p:nvPr/>
        </p:nvGrpSpPr>
        <p:grpSpPr>
          <a:xfrm>
            <a:off x="10369246" y="2210673"/>
            <a:ext cx="984554" cy="957150"/>
            <a:chOff x="10392932" y="2151382"/>
            <a:chExt cx="984554" cy="957150"/>
          </a:xfrm>
        </p:grpSpPr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E208D755-0870-4427-A315-30777B90F4B0}"/>
                </a:ext>
              </a:extLst>
            </p:cNvPr>
            <p:cNvCxnSpPr>
              <a:cxnSpLocks/>
            </p:cNvCxnSpPr>
            <p:nvPr/>
          </p:nvCxnSpPr>
          <p:spPr>
            <a:xfrm>
              <a:off x="10565603" y="2460402"/>
              <a:ext cx="60948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89FADD8D-6BAD-4A26-BE52-E8D1BC5ADA4C}"/>
                </a:ext>
              </a:extLst>
            </p:cNvPr>
            <p:cNvCxnSpPr>
              <a:cxnSpLocks/>
            </p:cNvCxnSpPr>
            <p:nvPr/>
          </p:nvCxnSpPr>
          <p:spPr>
            <a:xfrm>
              <a:off x="10565603" y="2688984"/>
              <a:ext cx="598680" cy="0"/>
            </a:xfrm>
            <a:prstGeom prst="straightConnector1">
              <a:avLst/>
            </a:prstGeom>
            <a:ln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953BCF52-27B6-496A-94B1-6CBDD2D8ECE8}"/>
                </a:ext>
              </a:extLst>
            </p:cNvPr>
            <p:cNvCxnSpPr>
              <a:cxnSpLocks/>
            </p:cNvCxnSpPr>
            <p:nvPr/>
          </p:nvCxnSpPr>
          <p:spPr>
            <a:xfrm>
              <a:off x="10561404" y="2966379"/>
              <a:ext cx="602879" cy="0"/>
            </a:xfrm>
            <a:prstGeom prst="straightConnector1">
              <a:avLst/>
            </a:prstGeom>
            <a:ln>
              <a:solidFill>
                <a:schemeClr val="accent6">
                  <a:lumMod val="7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BB387441-2048-4A16-A670-89CC6D8C694A}"/>
                </a:ext>
              </a:extLst>
            </p:cNvPr>
            <p:cNvSpPr txBox="1"/>
            <p:nvPr/>
          </p:nvSpPr>
          <p:spPr>
            <a:xfrm>
              <a:off x="10665491" y="2232188"/>
              <a:ext cx="58787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schemeClr val="bg1"/>
                  </a:solidFill>
                </a:rPr>
                <a:t>Raw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DB7730BC-E791-4317-9C7A-03336D52C4C3}"/>
                </a:ext>
              </a:extLst>
            </p:cNvPr>
            <p:cNvSpPr txBox="1"/>
            <p:nvPr/>
          </p:nvSpPr>
          <p:spPr>
            <a:xfrm>
              <a:off x="10595461" y="2482066"/>
              <a:ext cx="58787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schemeClr val="bg1"/>
                  </a:solidFill>
                </a:rPr>
                <a:t>Parsed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7C479979-7503-49EF-B9F3-257BF8CC657E}"/>
                </a:ext>
              </a:extLst>
            </p:cNvPr>
            <p:cNvSpPr txBox="1"/>
            <p:nvPr/>
          </p:nvSpPr>
          <p:spPr>
            <a:xfrm>
              <a:off x="10541374" y="2752050"/>
              <a:ext cx="83611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schemeClr val="bg1"/>
                  </a:solidFill>
                </a:rPr>
                <a:t>Detected</a:t>
              </a: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69CA4F86-C8B9-42E0-9774-BA35466542CB}"/>
                </a:ext>
              </a:extLst>
            </p:cNvPr>
            <p:cNvSpPr/>
            <p:nvPr/>
          </p:nvSpPr>
          <p:spPr>
            <a:xfrm>
              <a:off x="10392932" y="2151382"/>
              <a:ext cx="960326" cy="95715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733D7CE9-3DB3-4FBE-BA4B-94458DCBE58D}"/>
              </a:ext>
            </a:extLst>
          </p:cNvPr>
          <p:cNvCxnSpPr>
            <a:cxnSpLocks/>
          </p:cNvCxnSpPr>
          <p:nvPr/>
        </p:nvCxnSpPr>
        <p:spPr>
          <a:xfrm flipH="1">
            <a:off x="9732568" y="4576353"/>
            <a:ext cx="514867" cy="0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FD1B898F-419F-4705-9E69-DCE15C35E4E4}"/>
              </a:ext>
            </a:extLst>
          </p:cNvPr>
          <p:cNvCxnSpPr>
            <a:cxnSpLocks/>
          </p:cNvCxnSpPr>
          <p:nvPr/>
        </p:nvCxnSpPr>
        <p:spPr>
          <a:xfrm>
            <a:off x="9732567" y="4236972"/>
            <a:ext cx="514867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49060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966EE-4FBD-534E-AAED-6C54465EF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699" y="381000"/>
            <a:ext cx="10086976" cy="1263352"/>
          </a:xfrm>
        </p:spPr>
        <p:txBody>
          <a:bodyPr/>
          <a:lstStyle/>
          <a:p>
            <a:r>
              <a:rPr lang="en-US" dirty="0"/>
              <a:t>Streaming Detection Frameworks</a:t>
            </a:r>
            <a:br>
              <a:rPr lang="en-US" dirty="0"/>
            </a:br>
            <a:r>
              <a:rPr lang="en-US" sz="3000" dirty="0"/>
              <a:t>Project Details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5B39E-73CB-4B96-BBFA-E350F71F2E1F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9830818" y="6292334"/>
            <a:ext cx="1522982" cy="182880"/>
          </a:xfrm>
        </p:spPr>
        <p:txBody>
          <a:bodyPr/>
          <a:lstStyle/>
          <a:p>
            <a:r>
              <a:rPr lang="en-US" dirty="0"/>
              <a:t>May 18,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9C25C0-C28C-43A9-A830-FCBFC8BAA61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8298180" y="6294120"/>
            <a:ext cx="1462788" cy="182880"/>
          </a:xfrm>
        </p:spPr>
        <p:txBody>
          <a:bodyPr/>
          <a:lstStyle/>
          <a:p>
            <a:r>
              <a:rPr lang="en-US" dirty="0"/>
              <a:t>Week 3 Status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DE5F9E-39DA-49B7-8AA0-FF8E2B15DEE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493500" y="6292334"/>
            <a:ext cx="412750" cy="182880"/>
          </a:xfrm>
        </p:spPr>
        <p:txBody>
          <a:bodyPr/>
          <a:lstStyle/>
          <a:p>
            <a:fld id="{7782931A-7D25-4B4B-9464-57AE418934A3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602D64C-7A74-4F54-BE39-917963439AAF}"/>
              </a:ext>
            </a:extLst>
          </p:cNvPr>
          <p:cNvSpPr txBox="1">
            <a:spLocks/>
          </p:cNvSpPr>
          <p:nvPr/>
        </p:nvSpPr>
        <p:spPr>
          <a:xfrm>
            <a:off x="1181100" y="2438403"/>
            <a:ext cx="9791700" cy="356869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0DCE47D-3F7A-42B0-B043-72ECB2ADDB4F}"/>
              </a:ext>
            </a:extLst>
          </p:cNvPr>
          <p:cNvSpPr txBox="1"/>
          <p:nvPr/>
        </p:nvSpPr>
        <p:spPr>
          <a:xfrm>
            <a:off x="994245" y="2291479"/>
            <a:ext cx="8381549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Full Potential Framework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Anomaly detection model are trained and parameters stored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Anomaly detector only reads latest points and uses stored parameters</a:t>
            </a:r>
          </a:p>
          <a:p>
            <a:endParaRPr lang="en-US" sz="1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  <a:p>
            <a:endParaRPr lang="en-US" sz="1400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FB6F9CF-2696-48D4-ACF5-E17FF86BA6DF}"/>
              </a:ext>
            </a:extLst>
          </p:cNvPr>
          <p:cNvGrpSpPr/>
          <p:nvPr/>
        </p:nvGrpSpPr>
        <p:grpSpPr>
          <a:xfrm>
            <a:off x="2164206" y="4953528"/>
            <a:ext cx="4892916" cy="1226169"/>
            <a:chOff x="667574" y="1639039"/>
            <a:chExt cx="7483350" cy="2067756"/>
          </a:xfrm>
        </p:grpSpPr>
        <p:pic>
          <p:nvPicPr>
            <p:cNvPr id="27" name="Graphic 26">
              <a:extLst>
                <a:ext uri="{FF2B5EF4-FFF2-40B4-BE49-F238E27FC236}">
                  <a16:creationId xmlns:a16="http://schemas.microsoft.com/office/drawing/2014/main" id="{8394983A-4789-48D5-AEAB-31CDBAEA2C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020846" y="1639039"/>
              <a:ext cx="2067756" cy="2067756"/>
            </a:xfrm>
            <a:prstGeom prst="rect">
              <a:avLst/>
            </a:prstGeom>
          </p:spPr>
        </p:pic>
        <p:pic>
          <p:nvPicPr>
            <p:cNvPr id="28" name="Graphic 27">
              <a:extLst>
                <a:ext uri="{FF2B5EF4-FFF2-40B4-BE49-F238E27FC236}">
                  <a16:creationId xmlns:a16="http://schemas.microsoft.com/office/drawing/2014/main" id="{70F9F3AB-EA6F-4175-A791-A6112350A3C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737801" y="1782931"/>
              <a:ext cx="1779972" cy="1779972"/>
            </a:xfrm>
            <a:prstGeom prst="rect">
              <a:avLst/>
            </a:prstGeom>
          </p:spPr>
        </p:pic>
        <p:pic>
          <p:nvPicPr>
            <p:cNvPr id="29" name="Graphic 28">
              <a:extLst>
                <a:ext uri="{FF2B5EF4-FFF2-40B4-BE49-F238E27FC236}">
                  <a16:creationId xmlns:a16="http://schemas.microsoft.com/office/drawing/2014/main" id="{15B14315-B2CD-4395-90CE-A627FA0BE18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405248" y="2368214"/>
              <a:ext cx="745676" cy="745676"/>
            </a:xfrm>
            <a:prstGeom prst="rect">
              <a:avLst/>
            </a:prstGeom>
          </p:spPr>
        </p:pic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5548C54D-9539-471D-9445-29EBD3D6032D}"/>
                </a:ext>
              </a:extLst>
            </p:cNvPr>
            <p:cNvCxnSpPr>
              <a:cxnSpLocks/>
            </p:cNvCxnSpPr>
            <p:nvPr/>
          </p:nvCxnSpPr>
          <p:spPr>
            <a:xfrm>
              <a:off x="667574" y="2672916"/>
              <a:ext cx="93215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FE30FA02-4978-4106-8D04-8D736494F947}"/>
                </a:ext>
              </a:extLst>
            </p:cNvPr>
            <p:cNvCxnSpPr>
              <a:cxnSpLocks/>
            </p:cNvCxnSpPr>
            <p:nvPr/>
          </p:nvCxnSpPr>
          <p:spPr>
            <a:xfrm>
              <a:off x="3517773" y="2656638"/>
              <a:ext cx="616257" cy="0"/>
            </a:xfrm>
            <a:prstGeom prst="straightConnector1">
              <a:avLst/>
            </a:prstGeom>
            <a:ln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92E80A72-5D5C-41B2-80F7-A9DDD8F2B9DA}"/>
              </a:ext>
            </a:extLst>
          </p:cNvPr>
          <p:cNvGrpSpPr/>
          <p:nvPr/>
        </p:nvGrpSpPr>
        <p:grpSpPr>
          <a:xfrm>
            <a:off x="9998843" y="4418572"/>
            <a:ext cx="984554" cy="957150"/>
            <a:chOff x="10392932" y="2151382"/>
            <a:chExt cx="984554" cy="957150"/>
          </a:xfrm>
        </p:grpSpPr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B00968DE-925E-426A-8A0E-301E0108CA2F}"/>
                </a:ext>
              </a:extLst>
            </p:cNvPr>
            <p:cNvCxnSpPr>
              <a:cxnSpLocks/>
            </p:cNvCxnSpPr>
            <p:nvPr/>
          </p:nvCxnSpPr>
          <p:spPr>
            <a:xfrm>
              <a:off x="10565603" y="2460402"/>
              <a:ext cx="60948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4431C796-64FD-4B10-8EE0-1BB877460CA3}"/>
                </a:ext>
              </a:extLst>
            </p:cNvPr>
            <p:cNvCxnSpPr>
              <a:cxnSpLocks/>
            </p:cNvCxnSpPr>
            <p:nvPr/>
          </p:nvCxnSpPr>
          <p:spPr>
            <a:xfrm>
              <a:off x="10565603" y="2688984"/>
              <a:ext cx="598680" cy="0"/>
            </a:xfrm>
            <a:prstGeom prst="straightConnector1">
              <a:avLst/>
            </a:prstGeom>
            <a:ln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AA536187-0F09-4603-87CB-9A8D544832A3}"/>
                </a:ext>
              </a:extLst>
            </p:cNvPr>
            <p:cNvCxnSpPr>
              <a:cxnSpLocks/>
            </p:cNvCxnSpPr>
            <p:nvPr/>
          </p:nvCxnSpPr>
          <p:spPr>
            <a:xfrm>
              <a:off x="10561404" y="2966379"/>
              <a:ext cx="602879" cy="0"/>
            </a:xfrm>
            <a:prstGeom prst="straightConnector1">
              <a:avLst/>
            </a:prstGeom>
            <a:ln>
              <a:solidFill>
                <a:schemeClr val="accent6">
                  <a:lumMod val="7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A925BDC-7F18-4A60-9F91-2C6DA9D6A298}"/>
                </a:ext>
              </a:extLst>
            </p:cNvPr>
            <p:cNvSpPr txBox="1"/>
            <p:nvPr/>
          </p:nvSpPr>
          <p:spPr>
            <a:xfrm>
              <a:off x="10665491" y="2232188"/>
              <a:ext cx="58787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schemeClr val="bg1"/>
                  </a:solidFill>
                </a:rPr>
                <a:t>Raw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1331FA2-63B0-48A3-81C0-FBE3A107E0F2}"/>
                </a:ext>
              </a:extLst>
            </p:cNvPr>
            <p:cNvSpPr txBox="1"/>
            <p:nvPr/>
          </p:nvSpPr>
          <p:spPr>
            <a:xfrm>
              <a:off x="10595461" y="2482066"/>
              <a:ext cx="58787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schemeClr val="bg1"/>
                  </a:solidFill>
                </a:rPr>
                <a:t>Parsed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98A9426E-31C3-42D7-AA66-A108C184211F}"/>
                </a:ext>
              </a:extLst>
            </p:cNvPr>
            <p:cNvSpPr txBox="1"/>
            <p:nvPr/>
          </p:nvSpPr>
          <p:spPr>
            <a:xfrm>
              <a:off x="10541374" y="2752050"/>
              <a:ext cx="83611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schemeClr val="bg1"/>
                  </a:solidFill>
                </a:rPr>
                <a:t>Detected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1F83846A-0285-4855-A021-B93DC53573E8}"/>
                </a:ext>
              </a:extLst>
            </p:cNvPr>
            <p:cNvSpPr/>
            <p:nvPr/>
          </p:nvSpPr>
          <p:spPr>
            <a:xfrm>
              <a:off x="10392932" y="2151382"/>
              <a:ext cx="960326" cy="95715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31AD132B-69A2-44D8-931B-14DDC8DE7E79}"/>
              </a:ext>
            </a:extLst>
          </p:cNvPr>
          <p:cNvCxnSpPr>
            <a:cxnSpLocks/>
          </p:cNvCxnSpPr>
          <p:nvPr/>
        </p:nvCxnSpPr>
        <p:spPr>
          <a:xfrm flipH="1">
            <a:off x="5800774" y="5759340"/>
            <a:ext cx="514867" cy="0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31904A4-0810-46B3-9BB8-7A54EA1FE62B}"/>
              </a:ext>
            </a:extLst>
          </p:cNvPr>
          <p:cNvCxnSpPr>
            <a:cxnSpLocks/>
          </p:cNvCxnSpPr>
          <p:nvPr/>
        </p:nvCxnSpPr>
        <p:spPr>
          <a:xfrm>
            <a:off x="5800773" y="5419959"/>
            <a:ext cx="514867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Graphic 41">
            <a:extLst>
              <a:ext uri="{FF2B5EF4-FFF2-40B4-BE49-F238E27FC236}">
                <a16:creationId xmlns:a16="http://schemas.microsoft.com/office/drawing/2014/main" id="{D0A898EB-87ED-44D5-9081-E033E0109C4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788924" y="4216793"/>
            <a:ext cx="487553" cy="442182"/>
          </a:xfrm>
          <a:prstGeom prst="rect">
            <a:avLst/>
          </a:prstGeom>
        </p:spPr>
      </p:pic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543E0A2E-0AFE-4D27-A87E-4D0D4CBC5559}"/>
              </a:ext>
            </a:extLst>
          </p:cNvPr>
          <p:cNvCxnSpPr>
            <a:cxnSpLocks/>
          </p:cNvCxnSpPr>
          <p:nvPr/>
        </p:nvCxnSpPr>
        <p:spPr>
          <a:xfrm flipV="1">
            <a:off x="5032700" y="4806605"/>
            <a:ext cx="1" cy="49639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Graphic 45" descr="Paper">
            <a:extLst>
              <a:ext uri="{FF2B5EF4-FFF2-40B4-BE49-F238E27FC236}">
                <a16:creationId xmlns:a16="http://schemas.microsoft.com/office/drawing/2014/main" id="{D63B2160-C21F-4ECB-9EB7-CE8A75E1BDA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488954" y="4136648"/>
            <a:ext cx="568168" cy="568168"/>
          </a:xfrm>
          <a:prstGeom prst="rect">
            <a:avLst/>
          </a:prstGeom>
        </p:spPr>
      </p:pic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62166828-167E-4339-BE2F-CA7D5AFE364E}"/>
              </a:ext>
            </a:extLst>
          </p:cNvPr>
          <p:cNvCxnSpPr>
            <a:cxnSpLocks/>
          </p:cNvCxnSpPr>
          <p:nvPr/>
        </p:nvCxnSpPr>
        <p:spPr>
          <a:xfrm flipV="1">
            <a:off x="5543339" y="4435024"/>
            <a:ext cx="772301" cy="286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15EAAC61-9858-4C2C-9C82-35D63F34E3A1}"/>
              </a:ext>
            </a:extLst>
          </p:cNvPr>
          <p:cNvCxnSpPr>
            <a:cxnSpLocks/>
          </p:cNvCxnSpPr>
          <p:nvPr/>
        </p:nvCxnSpPr>
        <p:spPr>
          <a:xfrm>
            <a:off x="6773038" y="4806604"/>
            <a:ext cx="0" cy="423795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329E408-874F-4475-AB05-F86C080F5B28}"/>
              </a:ext>
            </a:extLst>
          </p:cNvPr>
          <p:cNvSpPr txBox="1"/>
          <p:nvPr/>
        </p:nvSpPr>
        <p:spPr>
          <a:xfrm>
            <a:off x="7122208" y="4315840"/>
            <a:ext cx="23519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Model Parameters Stored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2E87B99-0307-49A7-B382-1FD5B42A8C71}"/>
              </a:ext>
            </a:extLst>
          </p:cNvPr>
          <p:cNvSpPr txBox="1"/>
          <p:nvPr/>
        </p:nvSpPr>
        <p:spPr>
          <a:xfrm>
            <a:off x="7122208" y="5448696"/>
            <a:ext cx="23519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Continuous Read/Detect/Write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C614C5A-DFCD-491E-9F0B-11000D1FD7D6}"/>
              </a:ext>
            </a:extLst>
          </p:cNvPr>
          <p:cNvSpPr txBox="1"/>
          <p:nvPr/>
        </p:nvSpPr>
        <p:spPr>
          <a:xfrm>
            <a:off x="2206375" y="4296525"/>
            <a:ext cx="28990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Run Daily/Weekly to Update Model</a:t>
            </a:r>
          </a:p>
        </p:txBody>
      </p:sp>
    </p:spTree>
    <p:extLst>
      <p:ext uri="{BB962C8B-B14F-4D97-AF65-F5344CB8AC3E}">
        <p14:creationId xmlns:p14="http://schemas.microsoft.com/office/powerpoint/2010/main" val="10031275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966EE-4FBD-534E-AAED-6C54465EF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699" y="381000"/>
            <a:ext cx="10086976" cy="1263352"/>
          </a:xfrm>
        </p:spPr>
        <p:txBody>
          <a:bodyPr/>
          <a:lstStyle/>
          <a:p>
            <a:r>
              <a:rPr lang="en-US" dirty="0"/>
              <a:t>Anomaly Detection Packages</a:t>
            </a:r>
            <a:br>
              <a:rPr lang="en-US" dirty="0"/>
            </a:br>
            <a:r>
              <a:rPr lang="en-US" sz="3000" dirty="0"/>
              <a:t>Project Details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5B39E-73CB-4B96-BBFA-E350F71F2E1F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9830818" y="6292334"/>
            <a:ext cx="1522982" cy="182880"/>
          </a:xfrm>
        </p:spPr>
        <p:txBody>
          <a:bodyPr/>
          <a:lstStyle/>
          <a:p>
            <a:r>
              <a:rPr lang="en-US" dirty="0"/>
              <a:t>May 18,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9C25C0-C28C-43A9-A830-FCBFC8BAA61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8298180" y="6294120"/>
            <a:ext cx="1462788" cy="182880"/>
          </a:xfrm>
        </p:spPr>
        <p:txBody>
          <a:bodyPr/>
          <a:lstStyle/>
          <a:p>
            <a:r>
              <a:rPr lang="en-US" dirty="0"/>
              <a:t>Week 3 Status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DE5F9E-39DA-49B7-8AA0-FF8E2B15DEE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493500" y="6292334"/>
            <a:ext cx="412750" cy="182880"/>
          </a:xfrm>
        </p:spPr>
        <p:txBody>
          <a:bodyPr/>
          <a:lstStyle/>
          <a:p>
            <a:fld id="{7782931A-7D25-4B4B-9464-57AE418934A3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602D64C-7A74-4F54-BE39-917963439AAF}"/>
              </a:ext>
            </a:extLst>
          </p:cNvPr>
          <p:cNvSpPr txBox="1">
            <a:spLocks/>
          </p:cNvSpPr>
          <p:nvPr/>
        </p:nvSpPr>
        <p:spPr>
          <a:xfrm>
            <a:off x="1181100" y="2438403"/>
            <a:ext cx="9791700" cy="356869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0D61393-0623-AF42-8351-F4EDE58C82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699" y="2040968"/>
            <a:ext cx="9907715" cy="4107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9446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250A6-2997-A244-8D95-CA66C1925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999068"/>
            <a:ext cx="5154386" cy="645284"/>
          </a:xfrm>
        </p:spPr>
        <p:txBody>
          <a:bodyPr/>
          <a:lstStyle/>
          <a:p>
            <a:r>
              <a:rPr lang="en-US" dirty="0"/>
              <a:t>Types of Anomalies</a:t>
            </a:r>
            <a:br>
              <a:rPr lang="en-US" dirty="0"/>
            </a:br>
            <a:r>
              <a:rPr lang="en-US" sz="3000" dirty="0"/>
              <a:t>Project Details</a:t>
            </a:r>
          </a:p>
        </p:txBody>
      </p:sp>
      <p:pic>
        <p:nvPicPr>
          <p:cNvPr id="10" name="Content Placeholder 9" descr="Chart, line chart&#10;&#10;Description automatically generated">
            <a:extLst>
              <a:ext uri="{FF2B5EF4-FFF2-40B4-BE49-F238E27FC236}">
                <a16:creationId xmlns:a16="http://schemas.microsoft.com/office/drawing/2014/main" id="{FA8D4072-6A62-CB4A-A09D-688681A5B4A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3086" y="4343399"/>
            <a:ext cx="4515005" cy="1716576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503A3C-91F4-C845-A49E-44E9D43AB538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dirty="0"/>
              <a:t>May 18, 2021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64E2EE-6D9A-9D41-8C23-A0653815C53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Week 3 Status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AC8A88-9710-BB4F-8086-0465D46A156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782931A-7D25-4B4B-9464-57AE418934A3}" type="slidenum">
              <a:rPr lang="en-US" smtClean="0"/>
              <a:pPr/>
              <a:t>25</a:t>
            </a:fld>
            <a:endParaRPr lang="en-US"/>
          </a:p>
        </p:txBody>
      </p:sp>
      <p:pic>
        <p:nvPicPr>
          <p:cNvPr id="12" name="Picture 11" descr="Chart, line chart&#10;&#10;Description automatically generated">
            <a:extLst>
              <a:ext uri="{FF2B5EF4-FFF2-40B4-BE49-F238E27FC236}">
                <a16:creationId xmlns:a16="http://schemas.microsoft.com/office/drawing/2014/main" id="{CB2EDBDE-A79B-B149-8D63-C5670110EC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3086" y="2276928"/>
            <a:ext cx="4514989" cy="1716501"/>
          </a:xfrm>
          <a:prstGeom prst="rect">
            <a:avLst/>
          </a:prstGeom>
        </p:spPr>
      </p:pic>
      <p:pic>
        <p:nvPicPr>
          <p:cNvPr id="14" name="Picture 13" descr="Chart, line chart&#10;&#10;Description automatically generated">
            <a:extLst>
              <a:ext uri="{FF2B5EF4-FFF2-40B4-BE49-F238E27FC236}">
                <a16:creationId xmlns:a16="http://schemas.microsoft.com/office/drawing/2014/main" id="{B036638F-26AE-5C44-8B5E-038AD4C154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918" y="4343399"/>
            <a:ext cx="4514989" cy="1716501"/>
          </a:xfrm>
          <a:prstGeom prst="rect">
            <a:avLst/>
          </a:prstGeom>
        </p:spPr>
      </p:pic>
      <p:pic>
        <p:nvPicPr>
          <p:cNvPr id="16" name="Picture 15" descr="Chart, line chart, scatter chart&#10;&#10;Description automatically generated">
            <a:extLst>
              <a:ext uri="{FF2B5EF4-FFF2-40B4-BE49-F238E27FC236}">
                <a16:creationId xmlns:a16="http://schemas.microsoft.com/office/drawing/2014/main" id="{AC3F4D6A-ECBF-6E4E-B056-067957B1A3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918" y="2276928"/>
            <a:ext cx="4514989" cy="171650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0F26E32-BBCD-134A-A448-6E71309C1E00}"/>
              </a:ext>
            </a:extLst>
          </p:cNvPr>
          <p:cNvSpPr txBox="1"/>
          <p:nvPr/>
        </p:nvSpPr>
        <p:spPr>
          <a:xfrm>
            <a:off x="884918" y="1981200"/>
            <a:ext cx="3708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Variation Change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8235965-D0AB-CD4E-8C7A-65ACE9140163}"/>
              </a:ext>
            </a:extLst>
          </p:cNvPr>
          <p:cNvSpPr txBox="1"/>
          <p:nvPr/>
        </p:nvSpPr>
        <p:spPr>
          <a:xfrm>
            <a:off x="6183086" y="1981200"/>
            <a:ext cx="4005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Point Anomalies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8EF4A6C-A346-544D-9A2C-9DE1636A045B}"/>
              </a:ext>
            </a:extLst>
          </p:cNvPr>
          <p:cNvSpPr txBox="1"/>
          <p:nvPr/>
        </p:nvSpPr>
        <p:spPr>
          <a:xfrm>
            <a:off x="884918" y="3994006"/>
            <a:ext cx="3480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Level Change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032E429-877F-6640-9B5A-57C0A912212D}"/>
              </a:ext>
            </a:extLst>
          </p:cNvPr>
          <p:cNvSpPr txBox="1"/>
          <p:nvPr/>
        </p:nvSpPr>
        <p:spPr>
          <a:xfrm>
            <a:off x="6183086" y="3994006"/>
            <a:ext cx="3472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Missing Data</a:t>
            </a:r>
          </a:p>
        </p:txBody>
      </p:sp>
    </p:spTree>
    <p:extLst>
      <p:ext uri="{BB962C8B-B14F-4D97-AF65-F5344CB8AC3E}">
        <p14:creationId xmlns:p14="http://schemas.microsoft.com/office/powerpoint/2010/main" val="1675880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3D744D-F648-4942-B92E-DFA2DBCF9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699" y="999068"/>
            <a:ext cx="5992587" cy="645284"/>
          </a:xfrm>
        </p:spPr>
        <p:txBody>
          <a:bodyPr/>
          <a:lstStyle/>
          <a:p>
            <a:r>
              <a:rPr lang="en-US" dirty="0"/>
              <a:t>Modelling Approaches</a:t>
            </a:r>
            <a:br>
              <a:rPr lang="en-US" dirty="0"/>
            </a:br>
            <a:r>
              <a:rPr lang="en-US" sz="3000" dirty="0"/>
              <a:t>Project Details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AB81F6-F44E-064D-AE72-EEC7E814AD0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b="1" dirty="0"/>
              <a:t>One General Model:</a:t>
            </a:r>
          </a:p>
          <a:p>
            <a:r>
              <a:rPr lang="en-US" u="sng" dirty="0"/>
              <a:t>Pros:</a:t>
            </a:r>
          </a:p>
          <a:p>
            <a:pPr marL="285750" indent="-285750">
              <a:buFontTx/>
              <a:buChar char="-"/>
            </a:pPr>
            <a:r>
              <a:rPr lang="en-US" dirty="0"/>
              <a:t>Only one model to set up</a:t>
            </a:r>
          </a:p>
          <a:p>
            <a:pPr marL="285750" indent="-285750">
              <a:buFontTx/>
              <a:buChar char="-"/>
            </a:pPr>
            <a:r>
              <a:rPr lang="en-US" dirty="0"/>
              <a:t>Works with different sensor types</a:t>
            </a:r>
          </a:p>
          <a:p>
            <a:pPr marL="285750" indent="-285750">
              <a:buFontTx/>
              <a:buChar char="-"/>
            </a:pPr>
            <a:r>
              <a:rPr lang="en-US" dirty="0"/>
              <a:t>Can detect different types of anomalies</a:t>
            </a:r>
          </a:p>
          <a:p>
            <a:r>
              <a:rPr lang="en-US" u="sng" dirty="0"/>
              <a:t>Cons:</a:t>
            </a:r>
          </a:p>
          <a:p>
            <a:r>
              <a:rPr lang="en-US" dirty="0"/>
              <a:t>-    Less accurate</a:t>
            </a:r>
          </a:p>
          <a:p>
            <a:r>
              <a:rPr lang="en-US" dirty="0"/>
              <a:t>-    Models are more complex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FB45D7-DD8B-234D-8ECA-C7136DD9F5B8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dirty="0"/>
              <a:t>May 18, 2021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494772-BE96-414F-8DE9-5B7BB3ABCF2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Week 3 Status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854B3F-A62F-3C48-A2F1-3175D9657BA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782931A-7D25-4B4B-9464-57AE418934A3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33A3B44-E430-0F43-A036-260E6D90BBB4}"/>
              </a:ext>
            </a:extLst>
          </p:cNvPr>
          <p:cNvSpPr/>
          <p:nvPr/>
        </p:nvSpPr>
        <p:spPr>
          <a:xfrm>
            <a:off x="6286502" y="2286003"/>
            <a:ext cx="4876798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Multiple Simple Models:</a:t>
            </a:r>
          </a:p>
          <a:p>
            <a:pPr>
              <a:lnSpc>
                <a:spcPct val="150000"/>
              </a:lnSpc>
            </a:pPr>
            <a:r>
              <a:rPr lang="en-US" u="sng" dirty="0">
                <a:solidFill>
                  <a:schemeClr val="bg1"/>
                </a:solidFill>
              </a:rPr>
              <a:t>Pros: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More Accurate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Models are generally simpler</a:t>
            </a:r>
          </a:p>
          <a:p>
            <a:pPr marL="285750" indent="-285750">
              <a:buFontTx/>
              <a:buChar char="-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endParaRPr lang="en-US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u="sng" dirty="0">
                <a:solidFill>
                  <a:schemeClr val="bg1"/>
                </a:solidFill>
              </a:rPr>
              <a:t>Cons: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</a:rPr>
              <a:t>- Must set up a model for each anomaly type</a:t>
            </a:r>
          </a:p>
          <a:p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4734280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CEE49-6359-40C0-86CA-723BE1A583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699" y="999068"/>
            <a:ext cx="9171743" cy="645284"/>
          </a:xfrm>
        </p:spPr>
        <p:txBody>
          <a:bodyPr/>
          <a:lstStyle/>
          <a:p>
            <a:r>
              <a:rPr lang="en-CA" dirty="0"/>
              <a:t>Exploratory Data Analysis</a:t>
            </a:r>
            <a:br>
              <a:rPr lang="en-CA" dirty="0"/>
            </a:br>
            <a:r>
              <a:rPr lang="en-CA" sz="3000" dirty="0"/>
              <a:t>Project Details</a:t>
            </a:r>
          </a:p>
        </p:txBody>
      </p:sp>
      <p:pic>
        <p:nvPicPr>
          <p:cNvPr id="9" name="Picture Placeholder 8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C936D2F8-E096-4789-B4B7-6A70F09575D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9815" y="2021506"/>
            <a:ext cx="7952509" cy="4159776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D7960F-655E-4CD0-BE8B-1217221E08E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dirty="0"/>
              <a:t>May 18, 2021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5AEA7E-6823-4946-98EE-083E048A0F2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Week 3 Status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B70477-EE65-453B-8C45-CEEC0F36A0D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782931A-7D25-4B4B-9464-57AE418934A3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3713076D-72F9-4820-8B31-AA74FC34BD4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8700" y="2021506"/>
            <a:ext cx="2370282" cy="3833193"/>
          </a:xfrm>
        </p:spPr>
        <p:txBody>
          <a:bodyPr/>
          <a:lstStyle/>
          <a:p>
            <a:pPr marL="285750" indent="-285750">
              <a:buFontTx/>
              <a:buChar char="-"/>
            </a:pPr>
            <a:r>
              <a:rPr lang="en-US" dirty="0"/>
              <a:t>Subset from 15 sensors in CEC</a:t>
            </a:r>
          </a:p>
          <a:p>
            <a:pPr marL="285750" indent="-285750">
              <a:buFontTx/>
              <a:buChar char="-"/>
            </a:pPr>
            <a:r>
              <a:rPr lang="en-US" dirty="0"/>
              <a:t>Sensors picked to include every type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8071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D1225-4F16-4D0D-B678-CD7351CEAF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699" y="999068"/>
            <a:ext cx="9011945" cy="645284"/>
          </a:xfrm>
        </p:spPr>
        <p:txBody>
          <a:bodyPr/>
          <a:lstStyle/>
          <a:p>
            <a:r>
              <a:rPr lang="en-CA" dirty="0"/>
              <a:t>Exploratory Data Analysis</a:t>
            </a:r>
            <a:br>
              <a:rPr lang="en-CA" dirty="0"/>
            </a:br>
            <a:r>
              <a:rPr lang="en-CA" sz="3000" dirty="0"/>
              <a:t>Project Details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25DCCD-B63F-4646-80F4-F56B7211789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CA" u="sng" dirty="0"/>
              <a:t>Foreseeable Difficulties</a:t>
            </a:r>
          </a:p>
          <a:p>
            <a:pPr marL="285750" indent="-285750">
              <a:buFontTx/>
              <a:buChar char="-"/>
            </a:pPr>
            <a:r>
              <a:rPr lang="en-CA" dirty="0"/>
              <a:t>Seasonal change in data</a:t>
            </a:r>
          </a:p>
          <a:p>
            <a:pPr marL="285750" indent="-285750">
              <a:buFontTx/>
              <a:buChar char="-"/>
            </a:pPr>
            <a:r>
              <a:rPr lang="en-CA" dirty="0"/>
              <a:t>Boilers not consistently on</a:t>
            </a:r>
          </a:p>
          <a:p>
            <a:pPr marL="285750" indent="-285750">
              <a:buFontTx/>
              <a:buChar char="-"/>
            </a:pPr>
            <a:r>
              <a:rPr lang="en-CA" dirty="0"/>
              <a:t>Volatile data will create difficulties in properly flagging true anomalies</a:t>
            </a:r>
          </a:p>
          <a:p>
            <a:pPr marL="285750" indent="-285750">
              <a:buFontTx/>
              <a:buChar char="-"/>
            </a:pPr>
            <a:endParaRPr lang="en-CA" dirty="0"/>
          </a:p>
        </p:txBody>
      </p:sp>
      <p:pic>
        <p:nvPicPr>
          <p:cNvPr id="9" name="Picture Placeholder 8" descr="Chart&#10;&#10;Description automatically generated">
            <a:extLst>
              <a:ext uri="{FF2B5EF4-FFF2-40B4-BE49-F238E27FC236}">
                <a16:creationId xmlns:a16="http://schemas.microsoft.com/office/drawing/2014/main" id="{D5B34A9E-EC09-480E-A6A1-0BF0836A7B1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5009" y="2141048"/>
            <a:ext cx="4849129" cy="3858606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55096C-5572-4348-BE23-D6C8041A989E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dirty="0"/>
              <a:t>May 18, 2021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FE0B71-63FC-421D-98BA-316C0FED78E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Week 3 Status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9108B4-C962-49AA-B7B5-C3DC186041E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782931A-7D25-4B4B-9464-57AE418934A3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5523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B67F85-B014-E54D-AC82-A789515E8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88D6534-C18A-6F43-BFAE-88E2F83FD9B4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257107" y="2354531"/>
            <a:ext cx="4876800" cy="1152149"/>
          </a:xfrm>
        </p:spPr>
        <p:txBody>
          <a:bodyPr/>
          <a:lstStyle/>
          <a:p>
            <a:r>
              <a:rPr lang="en-US" b="1"/>
              <a:t>Mitch Harris</a:t>
            </a:r>
          </a:p>
          <a:p>
            <a:r>
              <a:rPr lang="en-US" b="1"/>
              <a:t>Ryan Koenig</a:t>
            </a:r>
          </a:p>
          <a:p>
            <a:r>
              <a:rPr lang="en-US" b="1"/>
              <a:t>Nathan Smith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137C36-233D-4261-A151-481DEB983F84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9830818" y="6292334"/>
            <a:ext cx="1522982" cy="182880"/>
          </a:xfrm>
        </p:spPr>
        <p:txBody>
          <a:bodyPr/>
          <a:lstStyle/>
          <a:p>
            <a:r>
              <a:rPr lang="en-US" dirty="0"/>
              <a:t>May 18, 2021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17CE90-6DC0-4BAD-AFD2-6566038ECD0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8298180" y="6294120"/>
            <a:ext cx="1462788" cy="182880"/>
          </a:xfrm>
        </p:spPr>
        <p:txBody>
          <a:bodyPr/>
          <a:lstStyle/>
          <a:p>
            <a:r>
              <a:rPr lang="en-US" dirty="0"/>
              <a:t>Week 3 Status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A0CAF6B-5914-4E2F-90A1-4B2D92D5ADC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493500" y="6292334"/>
            <a:ext cx="412750" cy="182880"/>
          </a:xfrm>
        </p:spPr>
        <p:txBody>
          <a:bodyPr/>
          <a:lstStyle/>
          <a:p>
            <a:fld id="{7782931A-7D25-4B4B-9464-57AE418934A3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887A24-2FBF-455B-A18C-4427CDDB875E}"/>
              </a:ext>
            </a:extLst>
          </p:cNvPr>
          <p:cNvSpPr txBox="1"/>
          <p:nvPr/>
        </p:nvSpPr>
        <p:spPr>
          <a:xfrm>
            <a:off x="227838" y="5923002"/>
            <a:ext cx="43815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chemeClr val="bg1"/>
                </a:solidFill>
              </a:rPr>
              <a:t>Photo by </a:t>
            </a:r>
            <a:r>
              <a:rPr lang="en-US" sz="120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Markus </a:t>
            </a:r>
            <a:r>
              <a:rPr lang="en-US" sz="1200" err="1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Spiske</a:t>
            </a:r>
            <a:r>
              <a:rPr lang="en-US" sz="1200">
                <a:solidFill>
                  <a:schemeClr val="bg1"/>
                </a:solidFill>
              </a:rPr>
              <a:t> on </a:t>
            </a:r>
            <a:r>
              <a:rPr lang="en-US" sz="1200" err="1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Unsplash</a:t>
            </a:r>
            <a:r>
              <a:rPr lang="en-US" sz="120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2F485E91-8B2E-42EB-AE3D-84E04C06EA5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667" r="1666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7432356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B324FA0-0DB4-3942-B6B8-27D09C4FF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Previous Week Summary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2757B9-F955-4193-88D9-F4EA85D547DA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9830818" y="6292334"/>
            <a:ext cx="1522982" cy="182880"/>
          </a:xfrm>
        </p:spPr>
        <p:txBody>
          <a:bodyPr/>
          <a:lstStyle/>
          <a:p>
            <a:r>
              <a:rPr lang="en-US" dirty="0"/>
              <a:t>May 18, 2021 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AB3FA8-4599-46DB-9C0B-749220AC238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8298180" y="6294120"/>
            <a:ext cx="1462788" cy="182880"/>
          </a:xfrm>
        </p:spPr>
        <p:txBody>
          <a:bodyPr/>
          <a:lstStyle/>
          <a:p>
            <a:r>
              <a:rPr lang="en-US" dirty="0"/>
              <a:t>Week 3 Status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41C65C-0714-4BCD-8550-1DD2C44FAD8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493500" y="6292334"/>
            <a:ext cx="412750" cy="182880"/>
          </a:xfrm>
        </p:spPr>
        <p:txBody>
          <a:bodyPr/>
          <a:lstStyle/>
          <a:p>
            <a:fld id="{7782931A-7D25-4B4B-9464-57AE418934A3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B053E32-00B8-4F5A-A2D8-2B2D76DB5655}"/>
              </a:ext>
            </a:extLst>
          </p:cNvPr>
          <p:cNvSpPr txBox="1">
            <a:spLocks/>
          </p:cNvSpPr>
          <p:nvPr/>
        </p:nvSpPr>
        <p:spPr>
          <a:xfrm>
            <a:off x="1028699" y="2183102"/>
            <a:ext cx="9791700" cy="356869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/>
              <a:t>Week 2 Goals: Data and System Understanding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Select Project and Complete EDA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Understand Data Systems / Learn </a:t>
            </a:r>
            <a:r>
              <a:rPr lang="en-US" sz="2000" dirty="0" err="1"/>
              <a:t>InfluxDB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Simulate Streaming in </a:t>
            </a:r>
            <a:r>
              <a:rPr lang="en-US" sz="2000" dirty="0" err="1"/>
              <a:t>InfluxDB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Anomaly Detection Research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Start Anomaly Detection Modelling (secondary)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875082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966EE-4FBD-534E-AAED-6C54465EF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699" y="381000"/>
            <a:ext cx="10086976" cy="1263352"/>
          </a:xfrm>
        </p:spPr>
        <p:txBody>
          <a:bodyPr/>
          <a:lstStyle/>
          <a:p>
            <a:r>
              <a:rPr lang="en-US" dirty="0"/>
              <a:t>Goal Summaries</a:t>
            </a:r>
            <a:br>
              <a:rPr lang="en-US" dirty="0"/>
            </a:br>
            <a:r>
              <a:rPr lang="en-US" sz="3000" dirty="0"/>
              <a:t>Previous Week (May 10-16)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737E2-1EBF-6244-8E0A-274D170CCC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8699" y="2183101"/>
            <a:ext cx="9791700" cy="3741837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5B39E-73CB-4B96-BBFA-E350F71F2E1F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9830818" y="6292334"/>
            <a:ext cx="1522982" cy="182880"/>
          </a:xfrm>
        </p:spPr>
        <p:txBody>
          <a:bodyPr/>
          <a:lstStyle/>
          <a:p>
            <a:r>
              <a:rPr lang="en-US" dirty="0"/>
              <a:t>May 18,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9C25C0-C28C-43A9-A830-FCBFC8BAA61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8298180" y="6294120"/>
            <a:ext cx="1462788" cy="18288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Week 3 Status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DE5F9E-39DA-49B7-8AA0-FF8E2B15DEE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493500" y="6292334"/>
            <a:ext cx="412750" cy="182880"/>
          </a:xfrm>
        </p:spPr>
        <p:txBody>
          <a:bodyPr/>
          <a:lstStyle/>
          <a:p>
            <a:fld id="{7782931A-7D25-4B4B-9464-57AE418934A3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2C52A92-3263-4C50-A3F1-1A01857F5740}"/>
              </a:ext>
            </a:extLst>
          </p:cNvPr>
          <p:cNvSpPr txBox="1">
            <a:spLocks/>
          </p:cNvSpPr>
          <p:nvPr/>
        </p:nvSpPr>
        <p:spPr>
          <a:xfrm>
            <a:off x="1028699" y="2183102"/>
            <a:ext cx="9791700" cy="356869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/>
              <a:t>Select Project Data and Complete Exploratory Data Analysis - </a:t>
            </a:r>
            <a:r>
              <a:rPr lang="en-US" sz="2000" b="1" dirty="0">
                <a:solidFill>
                  <a:schemeClr val="accent3"/>
                </a:solidFill>
              </a:rPr>
              <a:t>Ryan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Data available in </a:t>
            </a:r>
            <a:r>
              <a:rPr lang="en-US" sz="2000" dirty="0" err="1"/>
              <a:t>InfluxDB</a:t>
            </a:r>
            <a:r>
              <a:rPr lang="en-US" sz="2000" dirty="0"/>
              <a:t> is historical and limited (currently no streaming process)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EDA completed on the limited data available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Additional work supporting UDL with parsing data to be uploaded and streamed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EDA of additional data is ongoing</a:t>
            </a:r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Still in progress and a few days behind schedule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042245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966EE-4FBD-534E-AAED-6C54465EF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699" y="381000"/>
            <a:ext cx="10086976" cy="1263352"/>
          </a:xfrm>
        </p:spPr>
        <p:txBody>
          <a:bodyPr/>
          <a:lstStyle/>
          <a:p>
            <a:r>
              <a:rPr lang="en-US" dirty="0"/>
              <a:t>Goal Summaries</a:t>
            </a:r>
            <a:br>
              <a:rPr lang="en-US" dirty="0"/>
            </a:br>
            <a:r>
              <a:rPr lang="en-US" sz="3000" dirty="0"/>
              <a:t>Previous Week (May 10-16)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737E2-1EBF-6244-8E0A-274D170CCC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8699" y="2183101"/>
            <a:ext cx="9791700" cy="3741837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5B39E-73CB-4B96-BBFA-E350F71F2E1F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9830818" y="6292334"/>
            <a:ext cx="1522982" cy="182880"/>
          </a:xfrm>
        </p:spPr>
        <p:txBody>
          <a:bodyPr/>
          <a:lstStyle/>
          <a:p>
            <a:r>
              <a:rPr lang="en-US" dirty="0"/>
              <a:t>May 18,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9C25C0-C28C-43A9-A830-FCBFC8BAA61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8298180" y="6294120"/>
            <a:ext cx="1462788" cy="18288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Week 3 Status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DE5F9E-39DA-49B7-8AA0-FF8E2B15DEE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493500" y="6292334"/>
            <a:ext cx="412750" cy="182880"/>
          </a:xfrm>
        </p:spPr>
        <p:txBody>
          <a:bodyPr/>
          <a:lstStyle/>
          <a:p>
            <a:fld id="{7782931A-7D25-4B4B-9464-57AE418934A3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2C52A92-3263-4C50-A3F1-1A01857F5740}"/>
              </a:ext>
            </a:extLst>
          </p:cNvPr>
          <p:cNvSpPr txBox="1">
            <a:spLocks/>
          </p:cNvSpPr>
          <p:nvPr/>
        </p:nvSpPr>
        <p:spPr>
          <a:xfrm>
            <a:off x="1028699" y="2183102"/>
            <a:ext cx="9791700" cy="356869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/>
              <a:t>Understand Data Systems and Learn </a:t>
            </a:r>
            <a:r>
              <a:rPr lang="en-US" sz="2000" b="1" dirty="0" err="1"/>
              <a:t>InfluxDB</a:t>
            </a:r>
            <a:r>
              <a:rPr lang="en-US" sz="2000" b="1" dirty="0"/>
              <a:t> - </a:t>
            </a:r>
            <a:r>
              <a:rPr lang="en-US" sz="2000" b="1" dirty="0">
                <a:solidFill>
                  <a:schemeClr val="accent3"/>
                </a:solidFill>
              </a:rPr>
              <a:t>All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Discussions with UDL on </a:t>
            </a:r>
            <a:r>
              <a:rPr lang="en-US" sz="2000" dirty="0" err="1"/>
              <a:t>SkySpark</a:t>
            </a:r>
            <a:r>
              <a:rPr lang="en-US" sz="2000" dirty="0"/>
              <a:t> and understanding how data will be streamed 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Time spent working with </a:t>
            </a:r>
            <a:r>
              <a:rPr lang="en-US" sz="2000" dirty="0" err="1"/>
              <a:t>InfluxDB</a:t>
            </a:r>
            <a:r>
              <a:rPr lang="en-US" sz="2000" dirty="0"/>
              <a:t> and </a:t>
            </a:r>
            <a:r>
              <a:rPr lang="en-US" sz="2000" dirty="0" err="1"/>
              <a:t>Telegraf</a:t>
            </a:r>
            <a:r>
              <a:rPr lang="en-US" sz="2000" dirty="0"/>
              <a:t> as part of EDA and parsing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Getting Docker working with </a:t>
            </a:r>
            <a:r>
              <a:rPr lang="en-US" sz="2000" dirty="0" err="1"/>
              <a:t>InfluxDB</a:t>
            </a:r>
            <a:r>
              <a:rPr lang="en-US" sz="2000" dirty="0"/>
              <a:t>/</a:t>
            </a:r>
            <a:r>
              <a:rPr lang="en-US" sz="2000" dirty="0" err="1"/>
              <a:t>Telegraf</a:t>
            </a:r>
            <a:r>
              <a:rPr lang="en-US" sz="2000" dirty="0"/>
              <a:t> to allow local testing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>
                <a:solidFill>
                  <a:srgbClr val="00B050"/>
                </a:solidFill>
              </a:rPr>
              <a:t>On track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586513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966EE-4FBD-534E-AAED-6C54465EF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699" y="381000"/>
            <a:ext cx="10086976" cy="1263352"/>
          </a:xfrm>
        </p:spPr>
        <p:txBody>
          <a:bodyPr/>
          <a:lstStyle/>
          <a:p>
            <a:r>
              <a:rPr lang="en-US" dirty="0"/>
              <a:t>Task Summaries</a:t>
            </a:r>
            <a:br>
              <a:rPr lang="en-US" dirty="0"/>
            </a:br>
            <a:r>
              <a:rPr lang="en-US" sz="3000" dirty="0"/>
              <a:t>Previous Week (May 10-16)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737E2-1EBF-6244-8E0A-274D170CCC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8699" y="2183101"/>
            <a:ext cx="9791700" cy="3741837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5B39E-73CB-4B96-BBFA-E350F71F2E1F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9830818" y="6292334"/>
            <a:ext cx="1522982" cy="182880"/>
          </a:xfrm>
        </p:spPr>
        <p:txBody>
          <a:bodyPr/>
          <a:lstStyle/>
          <a:p>
            <a:r>
              <a:rPr lang="en-US" dirty="0"/>
              <a:t>May 18,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9C25C0-C28C-43A9-A830-FCBFC8BAA61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8298180" y="6294120"/>
            <a:ext cx="1462788" cy="182880"/>
          </a:xfrm>
        </p:spPr>
        <p:txBody>
          <a:bodyPr/>
          <a:lstStyle/>
          <a:p>
            <a:r>
              <a:rPr lang="en-US" dirty="0"/>
              <a:t>Week 3 Status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DE5F9E-39DA-49B7-8AA0-FF8E2B15DEE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493500" y="6292334"/>
            <a:ext cx="412750" cy="182880"/>
          </a:xfrm>
        </p:spPr>
        <p:txBody>
          <a:bodyPr/>
          <a:lstStyle/>
          <a:p>
            <a:fld id="{7782931A-7D25-4B4B-9464-57AE418934A3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2C52A92-3263-4C50-A3F1-1A01857F5740}"/>
              </a:ext>
            </a:extLst>
          </p:cNvPr>
          <p:cNvSpPr txBox="1">
            <a:spLocks/>
          </p:cNvSpPr>
          <p:nvPr/>
        </p:nvSpPr>
        <p:spPr>
          <a:xfrm>
            <a:off x="1028699" y="2183102"/>
            <a:ext cx="9791700" cy="356869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/>
              <a:t>Simulate Streaming in </a:t>
            </a:r>
            <a:r>
              <a:rPr lang="en-US" sz="2000" b="1" dirty="0" err="1"/>
              <a:t>InfluxDB</a:t>
            </a:r>
            <a:r>
              <a:rPr lang="en-US" sz="2000" b="1" dirty="0"/>
              <a:t> - </a:t>
            </a:r>
            <a:r>
              <a:rPr lang="en-US" sz="2000" b="1" dirty="0">
                <a:solidFill>
                  <a:schemeClr val="accent3"/>
                </a:solidFill>
              </a:rPr>
              <a:t>Nate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Build a simple template to simulate offline streaming detection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Various potential streaming frameworks looked 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Simple coding/tests of options complete to understand viability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Will be moving forward with building framework for the selected option next week</a:t>
            </a:r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>
                <a:solidFill>
                  <a:srgbClr val="00B050"/>
                </a:solidFill>
              </a:rPr>
              <a:t>On track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936569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966EE-4FBD-534E-AAED-6C54465EF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699" y="381000"/>
            <a:ext cx="10086976" cy="1263352"/>
          </a:xfrm>
        </p:spPr>
        <p:txBody>
          <a:bodyPr/>
          <a:lstStyle/>
          <a:p>
            <a:r>
              <a:rPr lang="en-US" dirty="0"/>
              <a:t>Task Summaries</a:t>
            </a:r>
            <a:br>
              <a:rPr lang="en-US" dirty="0"/>
            </a:br>
            <a:r>
              <a:rPr lang="en-US" sz="3000" dirty="0"/>
              <a:t>Previous Week (May 10-16)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737E2-1EBF-6244-8E0A-274D170CCC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8699" y="2183101"/>
            <a:ext cx="9791700" cy="3741837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5B39E-73CB-4B96-BBFA-E350F71F2E1F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9830818" y="6292334"/>
            <a:ext cx="1522982" cy="182880"/>
          </a:xfrm>
        </p:spPr>
        <p:txBody>
          <a:bodyPr/>
          <a:lstStyle/>
          <a:p>
            <a:r>
              <a:rPr lang="en-US" dirty="0"/>
              <a:t>May 18,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9C25C0-C28C-43A9-A830-FCBFC8BAA61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8298180" y="6294120"/>
            <a:ext cx="1462788" cy="182880"/>
          </a:xfrm>
        </p:spPr>
        <p:txBody>
          <a:bodyPr/>
          <a:lstStyle/>
          <a:p>
            <a:r>
              <a:rPr lang="en-US" dirty="0"/>
              <a:t>Week 3 Status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DE5F9E-39DA-49B7-8AA0-FF8E2B15DEE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493500" y="6292334"/>
            <a:ext cx="412750" cy="182880"/>
          </a:xfrm>
        </p:spPr>
        <p:txBody>
          <a:bodyPr/>
          <a:lstStyle/>
          <a:p>
            <a:fld id="{7782931A-7D25-4B4B-9464-57AE418934A3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2C52A92-3263-4C50-A3F1-1A01857F5740}"/>
              </a:ext>
            </a:extLst>
          </p:cNvPr>
          <p:cNvSpPr txBox="1">
            <a:spLocks/>
          </p:cNvSpPr>
          <p:nvPr/>
        </p:nvSpPr>
        <p:spPr>
          <a:xfrm>
            <a:off x="1028699" y="2183102"/>
            <a:ext cx="9791700" cy="356869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/>
              <a:t>Anomaly Detection Research (and start testing) - </a:t>
            </a:r>
            <a:r>
              <a:rPr lang="en-US" sz="2000" b="1" dirty="0">
                <a:solidFill>
                  <a:schemeClr val="accent3"/>
                </a:solidFill>
              </a:rPr>
              <a:t>Mitch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Initial table of various algorithms/packages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Tested several of the methods on generic data (not UDL data)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Also reviewed various anomaly detection system approach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Selected a short-list to start testing on project data next week</a:t>
            </a:r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>
                <a:solidFill>
                  <a:srgbClr val="00B050"/>
                </a:solidFill>
              </a:rPr>
              <a:t>On track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859646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966EE-4FBD-534E-AAED-6C54465EF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699" y="381000"/>
            <a:ext cx="10086976" cy="1263352"/>
          </a:xfrm>
        </p:spPr>
        <p:txBody>
          <a:bodyPr/>
          <a:lstStyle/>
          <a:p>
            <a:r>
              <a:rPr lang="en-US" dirty="0"/>
              <a:t>Individual Contributions</a:t>
            </a:r>
            <a:br>
              <a:rPr lang="en-US" dirty="0"/>
            </a:br>
            <a:r>
              <a:rPr lang="en-US" sz="3000" dirty="0"/>
              <a:t>Previous Week (May 10-16)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737E2-1EBF-6244-8E0A-274D170CCC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8700" y="2286003"/>
            <a:ext cx="9791700" cy="3568696"/>
          </a:xfrm>
        </p:spPr>
        <p:txBody>
          <a:bodyPr/>
          <a:lstStyle/>
          <a:p>
            <a:endParaRPr lang="en-US"/>
          </a:p>
          <a:p>
            <a:endParaRPr lang="en-US" sz="240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5B39E-73CB-4B96-BBFA-E350F71F2E1F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9830818" y="6292334"/>
            <a:ext cx="1522982" cy="182880"/>
          </a:xfrm>
        </p:spPr>
        <p:txBody>
          <a:bodyPr/>
          <a:lstStyle/>
          <a:p>
            <a:r>
              <a:rPr lang="en-US" dirty="0"/>
              <a:t>May 18,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9C25C0-C28C-43A9-A830-FCBFC8BAA61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8298180" y="6294120"/>
            <a:ext cx="1462788" cy="182880"/>
          </a:xfrm>
        </p:spPr>
        <p:txBody>
          <a:bodyPr/>
          <a:lstStyle/>
          <a:p>
            <a:r>
              <a:rPr lang="en-US" dirty="0"/>
              <a:t>Week 3 Status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DE5F9E-39DA-49B7-8AA0-FF8E2B15DEE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493500" y="6292334"/>
            <a:ext cx="412750" cy="182880"/>
          </a:xfrm>
        </p:spPr>
        <p:txBody>
          <a:bodyPr/>
          <a:lstStyle/>
          <a:p>
            <a:fld id="{7782931A-7D25-4B4B-9464-57AE418934A3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094C500-A21D-4E55-94E1-177D317663DE}"/>
              </a:ext>
            </a:extLst>
          </p:cNvPr>
          <p:cNvSpPr txBox="1">
            <a:spLocks/>
          </p:cNvSpPr>
          <p:nvPr/>
        </p:nvSpPr>
        <p:spPr>
          <a:xfrm>
            <a:off x="1028699" y="2428619"/>
            <a:ext cx="10086976" cy="356869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solidFill>
                  <a:schemeClr val="accent3"/>
                </a:solidFill>
              </a:rPr>
              <a:t>Nate:</a:t>
            </a:r>
            <a:r>
              <a:rPr lang="en-US" sz="2000" dirty="0"/>
              <a:t>		Project Management, Learn </a:t>
            </a:r>
            <a:r>
              <a:rPr lang="en-US" sz="2000" dirty="0" err="1"/>
              <a:t>InfluxDB</a:t>
            </a:r>
            <a:r>
              <a:rPr lang="en-US" sz="2000" dirty="0"/>
              <a:t>, Simulate Streaming in </a:t>
            </a:r>
            <a:r>
              <a:rPr lang="en-US" sz="2000" dirty="0" err="1"/>
              <a:t>InfluxDB</a:t>
            </a:r>
            <a:r>
              <a:rPr lang="en-US" sz="2000" dirty="0"/>
              <a:t>, 			Assist with Parsing, Docker</a:t>
            </a:r>
          </a:p>
          <a:p>
            <a:endParaRPr lang="en-US" sz="2000" b="1" dirty="0"/>
          </a:p>
          <a:p>
            <a:r>
              <a:rPr lang="en-US" sz="2000" b="1" dirty="0">
                <a:solidFill>
                  <a:schemeClr val="accent3"/>
                </a:solidFill>
              </a:rPr>
              <a:t>Mitch:	</a:t>
            </a:r>
            <a:r>
              <a:rPr lang="en-US" sz="2000" dirty="0"/>
              <a:t>	Anomaly Detection Research, Docker</a:t>
            </a:r>
          </a:p>
          <a:p>
            <a:endParaRPr lang="en-US" sz="2000" dirty="0"/>
          </a:p>
          <a:p>
            <a:r>
              <a:rPr lang="en-US" sz="2000" b="1" dirty="0">
                <a:solidFill>
                  <a:schemeClr val="accent3"/>
                </a:solidFill>
              </a:rPr>
              <a:t>Ryan:	</a:t>
            </a:r>
            <a:r>
              <a:rPr lang="en-US" sz="2000" dirty="0"/>
              <a:t>	EDA, Learn </a:t>
            </a:r>
            <a:r>
              <a:rPr lang="en-US" sz="2000" dirty="0" err="1"/>
              <a:t>InfluxDB</a:t>
            </a:r>
            <a:r>
              <a:rPr lang="en-US" sz="2000" dirty="0"/>
              <a:t>, Data Parsing, Docker</a:t>
            </a:r>
            <a:r>
              <a:rPr lang="en-US" dirty="0"/>
              <a:t>		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925385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966EE-4FBD-534E-AAED-6C54465EF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699" y="381000"/>
            <a:ext cx="10086976" cy="1263352"/>
          </a:xfrm>
        </p:spPr>
        <p:txBody>
          <a:bodyPr/>
          <a:lstStyle/>
          <a:p>
            <a:r>
              <a:rPr lang="en-US" dirty="0"/>
              <a:t>Challenges</a:t>
            </a:r>
            <a:br>
              <a:rPr lang="en-US" dirty="0"/>
            </a:br>
            <a:r>
              <a:rPr lang="en-US" sz="3000" dirty="0"/>
              <a:t>Previous Week (May 10-16)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737E2-1EBF-6244-8E0A-274D170CCC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8700" y="2286003"/>
            <a:ext cx="9791700" cy="3568696"/>
          </a:xfrm>
        </p:spPr>
        <p:txBody>
          <a:bodyPr/>
          <a:lstStyle/>
          <a:p>
            <a:endParaRPr lang="en-US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5B39E-73CB-4B96-BBFA-E350F71F2E1F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9830818" y="6292334"/>
            <a:ext cx="1522982" cy="182880"/>
          </a:xfrm>
        </p:spPr>
        <p:txBody>
          <a:bodyPr/>
          <a:lstStyle/>
          <a:p>
            <a:r>
              <a:rPr lang="en-US" dirty="0"/>
              <a:t>May 18,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9C25C0-C28C-43A9-A830-FCBFC8BAA61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8298180" y="6294120"/>
            <a:ext cx="1462788" cy="182880"/>
          </a:xfrm>
        </p:spPr>
        <p:txBody>
          <a:bodyPr/>
          <a:lstStyle/>
          <a:p>
            <a:r>
              <a:rPr lang="en-US" dirty="0"/>
              <a:t>Week 3 Status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DE5F9E-39DA-49B7-8AA0-FF8E2B15DEE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493500" y="6292334"/>
            <a:ext cx="412750" cy="182880"/>
          </a:xfrm>
        </p:spPr>
        <p:txBody>
          <a:bodyPr/>
          <a:lstStyle/>
          <a:p>
            <a:fld id="{7782931A-7D25-4B4B-9464-57AE418934A3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602D64C-7A74-4F54-BE39-917963439AAF}"/>
              </a:ext>
            </a:extLst>
          </p:cNvPr>
          <p:cNvSpPr txBox="1">
            <a:spLocks/>
          </p:cNvSpPr>
          <p:nvPr/>
        </p:nvSpPr>
        <p:spPr>
          <a:xfrm>
            <a:off x="1181100" y="2438403"/>
            <a:ext cx="9791700" cy="356869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9A4B542-AD86-4947-BE50-B8A0EC20CC09}"/>
              </a:ext>
            </a:extLst>
          </p:cNvPr>
          <p:cNvSpPr txBox="1">
            <a:spLocks/>
          </p:cNvSpPr>
          <p:nvPr/>
        </p:nvSpPr>
        <p:spPr>
          <a:xfrm>
            <a:off x="1028700" y="2183994"/>
            <a:ext cx="10464800" cy="4020863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/>
              <a:t>Getting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No method to access additional data until late in the week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The method is time consuming (manual csv downloads)</a:t>
            </a:r>
          </a:p>
          <a:p>
            <a:endParaRPr lang="en-US" dirty="0"/>
          </a:p>
          <a:p>
            <a:r>
              <a:rPr lang="en-US" sz="2000" b="1" dirty="0"/>
              <a:t>Data Parsing to Support Streaming into </a:t>
            </a:r>
            <a:r>
              <a:rPr lang="en-US" sz="2000" b="1" dirty="0" err="1"/>
              <a:t>InfluxDB</a:t>
            </a:r>
            <a:endParaRPr lang="en-US" sz="20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~4 person days went into this not in the schedule (appears to now be complete)</a:t>
            </a:r>
          </a:p>
          <a:p>
            <a:endParaRPr lang="en-US" dirty="0"/>
          </a:p>
          <a:p>
            <a:r>
              <a:rPr lang="en-US" sz="2000" b="1" dirty="0"/>
              <a:t>Streaming Analysis Methods with </a:t>
            </a:r>
            <a:r>
              <a:rPr lang="en-US" sz="2000" b="1" dirty="0" err="1"/>
              <a:t>InfluxDB</a:t>
            </a:r>
            <a:endParaRPr lang="en-US" sz="20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No good examples of this being done and there are no obvious methods to use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Had to test/code multiple methods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78768509"/>
      </p:ext>
    </p:extLst>
  </p:cSld>
  <p:clrMapOvr>
    <a:masterClrMapping/>
  </p:clrMapOvr>
</p:sld>
</file>

<file path=ppt/theme/theme1.xml><?xml version="1.0" encoding="utf-8"?>
<a:theme xmlns:a="http://schemas.openxmlformats.org/drawingml/2006/main" name="Theme1">
  <a:themeElements>
    <a:clrScheme name="Swiss">
      <a:dk1>
        <a:srgbClr val="000000"/>
      </a:dk1>
      <a:lt1>
        <a:srgbClr val="FFFFFF"/>
      </a:lt1>
      <a:dk2>
        <a:srgbClr val="E4E4E4"/>
      </a:dk2>
      <a:lt2>
        <a:srgbClr val="7CA655"/>
      </a:lt2>
      <a:accent1>
        <a:srgbClr val="A9D4DB"/>
      </a:accent1>
      <a:accent2>
        <a:srgbClr val="FBE284"/>
      </a:accent2>
      <a:accent3>
        <a:srgbClr val="4495A2"/>
      </a:accent3>
      <a:accent4>
        <a:srgbClr val="AA5881"/>
      </a:accent4>
      <a:accent5>
        <a:srgbClr val="E06742"/>
      </a:accent5>
      <a:accent6>
        <a:srgbClr val="F9D448"/>
      </a:accent6>
      <a:hlink>
        <a:srgbClr val="4495A2"/>
      </a:hlink>
      <a:folHlink>
        <a:srgbClr val="AA5881"/>
      </a:folHlink>
    </a:clrScheme>
    <a:fontScheme name="Custom 35">
      <a:majorFont>
        <a:latin typeface="Arial Nova"/>
        <a:ea typeface=""/>
        <a:cs typeface=""/>
      </a:majorFont>
      <a:minorFont>
        <a:latin typeface="Arial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wissPresentation A_Win32_MW_JS_SL_v2.potx" id="{F3EA0D10-81D8-413D-A4CA-F5D1D5CC8037}" vid="{9BA86A48-81B4-441C-9F07-EEAF91A8FC3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24273A0-A4DF-47AA-BF1F-8758123399CE}">
  <ds:schemaRefs>
    <ds:schemaRef ds:uri="71af3243-3dd4-4a8d-8c0d-dd76da1f02a5"/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182F651C-E5DA-470F-A6A6-D70E9A5EBFB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D975AF8-B1C6-436B-A274-2C3ADC7798ED}">
  <ds:schemaRefs>
    <ds:schemaRef ds:uri="16c05727-aa75-4e4a-9b5f-8a80a1165891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Impact annual presentation</Template>
  <TotalTime>282</TotalTime>
  <Words>1460</Words>
  <Application>Microsoft Office PowerPoint</Application>
  <PresentationFormat>Widescreen</PresentationFormat>
  <Paragraphs>339</Paragraphs>
  <Slides>29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Arial</vt:lpstr>
      <vt:lpstr>Arial Nova</vt:lpstr>
      <vt:lpstr>Calibri</vt:lpstr>
      <vt:lpstr>Wingdings</vt:lpstr>
      <vt:lpstr>Theme1</vt:lpstr>
      <vt:lpstr>Urban Data Lab Capstone Project Week 3 Status</vt:lpstr>
      <vt:lpstr>Outline</vt:lpstr>
      <vt:lpstr>Previous Week Summary</vt:lpstr>
      <vt:lpstr>Goal Summaries Previous Week (May 10-16)</vt:lpstr>
      <vt:lpstr>Goal Summaries Previous Week (May 10-16)</vt:lpstr>
      <vt:lpstr>Task Summaries Previous Week (May 10-16)</vt:lpstr>
      <vt:lpstr>Task Summaries Previous Week (May 10-16)</vt:lpstr>
      <vt:lpstr>Individual Contributions Previous Week (May 10-16)</vt:lpstr>
      <vt:lpstr>Challenges Previous Week (May 10-16)</vt:lpstr>
      <vt:lpstr>Client Meetings Previous Week (May 10-16)</vt:lpstr>
      <vt:lpstr>Next Week Planning</vt:lpstr>
      <vt:lpstr>Individual Tasks Next Week (May 17-23)</vt:lpstr>
      <vt:lpstr>Challenges Next Week (May 17-23)</vt:lpstr>
      <vt:lpstr>Timeline Reflection</vt:lpstr>
      <vt:lpstr>Schedule Timeline Reflection</vt:lpstr>
      <vt:lpstr>Schedule Timeline Reflection</vt:lpstr>
      <vt:lpstr>Impacts to Scope Timeline Reflection</vt:lpstr>
      <vt:lpstr>Impacts to Scope Timeline Reflection</vt:lpstr>
      <vt:lpstr>Project Details</vt:lpstr>
      <vt:lpstr>Streaming Detection Frameworks Project Details</vt:lpstr>
      <vt:lpstr>Streaming Detection Frameworks Project Details</vt:lpstr>
      <vt:lpstr>Streaming Detection Frameworks Project Details</vt:lpstr>
      <vt:lpstr>Streaming Detection Frameworks Project Details</vt:lpstr>
      <vt:lpstr>Anomaly Detection Packages Project Details</vt:lpstr>
      <vt:lpstr>Types of Anomalies Project Details</vt:lpstr>
      <vt:lpstr>Modelling Approaches Project Details</vt:lpstr>
      <vt:lpstr>Exploratory Data Analysis Project Details</vt:lpstr>
      <vt:lpstr>Exploratory Data Analysis Project Details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Log Anomaly Detection Proposed Method</dc:title>
  <dc:creator>Nathan Smith</dc:creator>
  <cp:lastModifiedBy>Nathan Smith</cp:lastModifiedBy>
  <cp:revision>39</cp:revision>
  <dcterms:created xsi:type="dcterms:W3CDTF">2021-04-15T15:10:01Z</dcterms:created>
  <dcterms:modified xsi:type="dcterms:W3CDTF">2021-05-18T04:28:31Z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